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3" r:id="rId1"/>
  </p:sldMasterIdLst>
  <p:notesMasterIdLst>
    <p:notesMasterId r:id="rId40"/>
  </p:notesMasterIdLst>
  <p:handoutMasterIdLst>
    <p:handoutMasterId r:id="rId41"/>
  </p:handoutMasterIdLst>
  <p:sldIdLst>
    <p:sldId id="329" r:id="rId2"/>
    <p:sldId id="266" r:id="rId3"/>
    <p:sldId id="434" r:id="rId4"/>
    <p:sldId id="270" r:id="rId5"/>
    <p:sldId id="263" r:id="rId6"/>
    <p:sldId id="264" r:id="rId7"/>
    <p:sldId id="437" r:id="rId8"/>
    <p:sldId id="375" r:id="rId9"/>
    <p:sldId id="371" r:id="rId10"/>
    <p:sldId id="452" r:id="rId11"/>
    <p:sldId id="372" r:id="rId12"/>
    <p:sldId id="379" r:id="rId13"/>
    <p:sldId id="451" r:id="rId14"/>
    <p:sldId id="381" r:id="rId15"/>
    <p:sldId id="383" r:id="rId16"/>
    <p:sldId id="384" r:id="rId17"/>
    <p:sldId id="438" r:id="rId18"/>
    <p:sldId id="385" r:id="rId19"/>
    <p:sldId id="440" r:id="rId20"/>
    <p:sldId id="439" r:id="rId21"/>
    <p:sldId id="436" r:id="rId22"/>
    <p:sldId id="441" r:id="rId23"/>
    <p:sldId id="389" r:id="rId24"/>
    <p:sldId id="449" r:id="rId25"/>
    <p:sldId id="450" r:id="rId26"/>
    <p:sldId id="396" r:id="rId27"/>
    <p:sldId id="401" r:id="rId28"/>
    <p:sldId id="443" r:id="rId29"/>
    <p:sldId id="408" r:id="rId30"/>
    <p:sldId id="412" r:id="rId31"/>
    <p:sldId id="447" r:id="rId32"/>
    <p:sldId id="446" r:id="rId33"/>
    <p:sldId id="418" r:id="rId34"/>
    <p:sldId id="454" r:id="rId35"/>
    <p:sldId id="427" r:id="rId36"/>
    <p:sldId id="456" r:id="rId37"/>
    <p:sldId id="352" r:id="rId38"/>
    <p:sldId id="33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nandez,Denitza Maria" initials="HM" lastIdx="2" clrIdx="0">
    <p:extLst>
      <p:ext uri="{19B8F6BF-5375-455C-9EA6-DF929625EA0E}">
        <p15:presenceInfo xmlns:p15="http://schemas.microsoft.com/office/powerpoint/2012/main" userId="S::Denitza.Hernandez@hf.org::680f79a8-6a83-4d1a-aabb-c7148dbea716" providerId="AD"/>
      </p:ext>
    </p:extLst>
  </p:cmAuthor>
  <p:cmAuthor id="2" name="Guerrero,Veronica" initials="G" lastIdx="22" clrIdx="1">
    <p:extLst>
      <p:ext uri="{19B8F6BF-5375-455C-9EA6-DF929625EA0E}">
        <p15:presenceInfo xmlns:p15="http://schemas.microsoft.com/office/powerpoint/2012/main" userId="S::Veronica.Guerrero@hf.org::e391e09f-3144-474e-bfdc-89f033b91e47" providerId="AD"/>
      </p:ext>
    </p:extLst>
  </p:cmAuthor>
  <p:cmAuthor id="3" name="Kelley Ashley,Dana Christine" initials="KAC" lastIdx="2" clrIdx="2">
    <p:extLst>
      <p:ext uri="{19B8F6BF-5375-455C-9EA6-DF929625EA0E}">
        <p15:presenceInfo xmlns:p15="http://schemas.microsoft.com/office/powerpoint/2012/main" userId="S::Dana.KelleyAshley@hf.org::0dd2a257-f3cf-42ac-aec8-b9b108c75dfd" providerId="AD"/>
      </p:ext>
    </p:extLst>
  </p:cmAuthor>
  <p:cmAuthor id="4" name="Cole, Jennifer" initials="CJ" lastIdx="1" clrIdx="3">
    <p:extLst>
      <p:ext uri="{19B8F6BF-5375-455C-9EA6-DF929625EA0E}">
        <p15:presenceInfo xmlns:p15="http://schemas.microsoft.com/office/powerpoint/2012/main" userId="S::Jennifer.Cole@hf.org::315253c6-dfc3-4910-b2a8-f3f9e603b1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9E9E9E"/>
    <a:srgbClr val="F8F8F8"/>
    <a:srgbClr val="FFFFFF"/>
    <a:srgbClr val="A7A7A7"/>
    <a:srgbClr val="192756"/>
    <a:srgbClr val="EFEFEF"/>
    <a:srgbClr val="192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94249" autoAdjust="0"/>
  </p:normalViewPr>
  <p:slideViewPr>
    <p:cSldViewPr snapToGrid="0" snapToObjects="1">
      <p:cViewPr varScale="1">
        <p:scale>
          <a:sx n="71" d="100"/>
          <a:sy n="71" d="100"/>
        </p:scale>
        <p:origin x="147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70" d="100"/>
          <a:sy n="170" d="100"/>
        </p:scale>
        <p:origin x="658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14.xml"/><Relationship Id="rId1" Type="http://schemas.openxmlformats.org/officeDocument/2006/relationships/slide" Target="../slides/slide4.xml"/><Relationship Id="rId5" Type="http://schemas.openxmlformats.org/officeDocument/2006/relationships/slide" Target="../slides/slide31.xml"/><Relationship Id="rId4"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CBA49-8591-486D-B547-46CF4B202FC7}"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C89FFF3A-851F-4406-94B7-3E8710152820}">
      <dgm:prSet custT="1"/>
      <dgm:spPr>
        <a:solidFill>
          <a:schemeClr val="accent4">
            <a:lumMod val="25000"/>
          </a:schemeClr>
        </a:solidFill>
      </dgm:spPr>
      <dgm:t>
        <a:bodyPr/>
        <a:lstStyle/>
        <a:p>
          <a:r>
            <a:rPr lang="en-US" sz="2400" dirty="0">
              <a:latin typeface="Arial" panose="020B0604020202020204" pitchFamily="34" charset="0"/>
              <a:cs typeface="Arial" panose="020B0604020202020204" pitchFamily="34" charset="0"/>
            </a:rPr>
            <a:t>Broker Portal Overview </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F6A3D3D-5724-484A-8CC2-D36F633BD31C}" type="parTrans" cxnId="{41CBDBA2-9F68-4737-8953-DFB6DCB9CBB1}">
      <dgm:prSet/>
      <dgm:spPr/>
      <dgm:t>
        <a:bodyPr/>
        <a:lstStyle/>
        <a:p>
          <a:endParaRPr lang="en-US" sz="1600"/>
        </a:p>
      </dgm:t>
    </dgm:pt>
    <dgm:pt modelId="{FD26EE75-A920-41C1-A9BC-5D820788DBA5}" type="sibTrans" cxnId="{41CBDBA2-9F68-4737-8953-DFB6DCB9CBB1}">
      <dgm:prSet/>
      <dgm:spPr/>
      <dgm:t>
        <a:bodyPr/>
        <a:lstStyle/>
        <a:p>
          <a:endParaRPr lang="en-US" sz="1600"/>
        </a:p>
      </dgm:t>
    </dgm:pt>
    <dgm:pt modelId="{CEDCF59B-CD91-4A14-B313-825E2822A6A5}">
      <dgm:prSet custT="1"/>
      <dgm:spPr>
        <a:solidFill>
          <a:schemeClr val="accent4">
            <a:lumMod val="25000"/>
          </a:schemeClr>
        </a:solidFill>
      </dgm:spPr>
      <dgm:t>
        <a:bodyPr/>
        <a:lstStyle/>
        <a:p>
          <a:r>
            <a:rPr lang="en-US" sz="2400" dirty="0">
              <a:latin typeface="Arial" panose="020B0604020202020204" pitchFamily="34" charset="0"/>
              <a:cs typeface="Arial" panose="020B0604020202020204" pitchFamily="34" charset="0"/>
            </a:rPr>
            <a:t>Scope of Appointment (SOA)</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7DC440EB-9998-47B8-B0DF-22572A41354B}" type="parTrans" cxnId="{A9EC8753-445F-40E8-B999-739C8843C719}">
      <dgm:prSet/>
      <dgm:spPr/>
      <dgm:t>
        <a:bodyPr/>
        <a:lstStyle/>
        <a:p>
          <a:endParaRPr lang="en-US" sz="1600"/>
        </a:p>
      </dgm:t>
    </dgm:pt>
    <dgm:pt modelId="{634440B0-0BC1-45A1-B951-6F7B03D99CE9}" type="sibTrans" cxnId="{A9EC8753-445F-40E8-B999-739C8843C719}">
      <dgm:prSet/>
      <dgm:spPr/>
      <dgm:t>
        <a:bodyPr/>
        <a:lstStyle/>
        <a:p>
          <a:endParaRPr lang="en-US" sz="1600"/>
        </a:p>
      </dgm:t>
    </dgm:pt>
    <dgm:pt modelId="{7DE748E9-28C3-4667-B1CC-29B1E72B1B73}">
      <dgm:prSet custT="1"/>
      <dgm:spPr>
        <a:solidFill>
          <a:schemeClr val="accent4">
            <a:lumMod val="25000"/>
          </a:schemeClr>
        </a:solidFill>
      </dgm:spPr>
      <dgm:t>
        <a:bodyPr/>
        <a:lstStyle/>
        <a:p>
          <a:r>
            <a:rPr lang="en-US" sz="2400" dirty="0">
              <a:latin typeface="Arial" panose="020B0604020202020204" pitchFamily="34" charset="0"/>
              <a:cs typeface="Arial" panose="020B0604020202020204" pitchFamily="34" charset="0"/>
            </a:rPr>
            <a:t>Application- Getting Started </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71FA7267-973A-43B8-B760-8D2FBA14F9CD}" type="parTrans" cxnId="{F067E835-764C-4B8A-87B8-24C4F89DD623}">
      <dgm:prSet/>
      <dgm:spPr/>
      <dgm:t>
        <a:bodyPr/>
        <a:lstStyle/>
        <a:p>
          <a:endParaRPr lang="en-US" sz="1600"/>
        </a:p>
      </dgm:t>
    </dgm:pt>
    <dgm:pt modelId="{5A535F2E-35E6-408B-BA9C-274BB3C2884B}" type="sibTrans" cxnId="{F067E835-764C-4B8A-87B8-24C4F89DD623}">
      <dgm:prSet/>
      <dgm:spPr/>
      <dgm:t>
        <a:bodyPr/>
        <a:lstStyle/>
        <a:p>
          <a:endParaRPr lang="en-US" sz="1600"/>
        </a:p>
      </dgm:t>
    </dgm:pt>
    <dgm:pt modelId="{E6ADCA77-4376-4014-98C6-F2B7FB9F86B8}">
      <dgm:prSet custT="1"/>
      <dgm:spPr>
        <a:solidFill>
          <a:schemeClr val="accent4">
            <a:lumMod val="25000"/>
          </a:schemeClr>
        </a:solidFill>
      </dgm:spPr>
      <dgm:t>
        <a:bodyPr/>
        <a:lstStyle/>
        <a:p>
          <a:r>
            <a:rPr lang="en-US" sz="2400" dirty="0">
              <a:latin typeface="Arial" panose="020B0604020202020204" pitchFamily="34" charset="0"/>
              <a:cs typeface="Arial" panose="020B0604020202020204" pitchFamily="34" charset="0"/>
            </a:rPr>
            <a:t>Send a Quote </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B264D1C2-ABCC-4D76-A1BB-DDFF36FCFB45}" type="parTrans" cxnId="{AED9C64F-0D4D-4A61-80E2-5A97422B2428}">
      <dgm:prSet/>
      <dgm:spPr/>
      <dgm:t>
        <a:bodyPr/>
        <a:lstStyle/>
        <a:p>
          <a:endParaRPr lang="en-US" sz="1600"/>
        </a:p>
      </dgm:t>
    </dgm:pt>
    <dgm:pt modelId="{DFA7FE52-3E3D-4E5D-BE81-4758CB916A21}" type="sibTrans" cxnId="{AED9C64F-0D4D-4A61-80E2-5A97422B2428}">
      <dgm:prSet/>
      <dgm:spPr/>
      <dgm:t>
        <a:bodyPr/>
        <a:lstStyle/>
        <a:p>
          <a:endParaRPr lang="en-US" sz="1600"/>
        </a:p>
      </dgm:t>
    </dgm:pt>
    <dgm:pt modelId="{4ED7A5B5-E98F-4456-A2E5-EDC87441F91A}">
      <dgm:prSet custT="1"/>
      <dgm:spPr>
        <a:solidFill>
          <a:schemeClr val="accent4">
            <a:lumMod val="25000"/>
          </a:schemeClr>
        </a:solidFill>
      </dgm:spPr>
      <dgm:t>
        <a:bodyPr/>
        <a:lstStyle/>
        <a:p>
          <a:r>
            <a:rPr lang="en-US" sz="2400" u="none" kern="1200" dirty="0">
              <a:solidFill>
                <a:srgbClr val="FFFFFF"/>
              </a:solidFill>
              <a:latin typeface="Arial" panose="020B0604020202020204" pitchFamily="34" charset="0"/>
              <a:ea typeface="+mn-ea"/>
              <a:cs typeface="Arial" panose="020B0604020202020204" pitchFamily="34" charset="0"/>
            </a:rPr>
            <a:t>Enroll a Beneficiary </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38549AED-4AAB-40A1-A46B-96004C7019A5}" type="parTrans" cxnId="{482BF28A-08D2-4075-B047-6F224DCF1A8F}">
      <dgm:prSet/>
      <dgm:spPr/>
      <dgm:t>
        <a:bodyPr/>
        <a:lstStyle/>
        <a:p>
          <a:endParaRPr lang="en-US" sz="1600"/>
        </a:p>
      </dgm:t>
    </dgm:pt>
    <dgm:pt modelId="{8385C22E-1BED-4165-9EA4-7146FE3FD911}" type="sibTrans" cxnId="{482BF28A-08D2-4075-B047-6F224DCF1A8F}">
      <dgm:prSet/>
      <dgm:spPr/>
      <dgm:t>
        <a:bodyPr/>
        <a:lstStyle/>
        <a:p>
          <a:endParaRPr lang="en-US" sz="1600"/>
        </a:p>
      </dgm:t>
    </dgm:pt>
    <dgm:pt modelId="{606EF04D-D4ED-45E5-A8E4-D779AFB88963}" type="pres">
      <dgm:prSet presAssocID="{81FCBA49-8591-486D-B547-46CF4B202FC7}" presName="diagram" presStyleCnt="0">
        <dgm:presLayoutVars>
          <dgm:dir/>
          <dgm:resizeHandles val="exact"/>
        </dgm:presLayoutVars>
      </dgm:prSet>
      <dgm:spPr/>
    </dgm:pt>
    <dgm:pt modelId="{2CEC1784-0EDC-4CBD-B3B2-E52141C694AD}" type="pres">
      <dgm:prSet presAssocID="{C89FFF3A-851F-4406-94B7-3E8710152820}" presName="node" presStyleLbl="node1" presStyleIdx="0" presStyleCnt="5">
        <dgm:presLayoutVars>
          <dgm:bulletEnabled val="1"/>
        </dgm:presLayoutVars>
      </dgm:prSet>
      <dgm:spPr/>
    </dgm:pt>
    <dgm:pt modelId="{A3A32B95-B245-4A74-8BD3-6D82E3C59FC9}" type="pres">
      <dgm:prSet presAssocID="{FD26EE75-A920-41C1-A9BC-5D820788DBA5}" presName="sibTrans" presStyleCnt="0"/>
      <dgm:spPr/>
    </dgm:pt>
    <dgm:pt modelId="{F670DCCF-2367-4E1B-9B4D-E665F6BF16EE}" type="pres">
      <dgm:prSet presAssocID="{CEDCF59B-CD91-4A14-B313-825E2822A6A5}" presName="node" presStyleLbl="node1" presStyleIdx="1" presStyleCnt="5">
        <dgm:presLayoutVars>
          <dgm:bulletEnabled val="1"/>
        </dgm:presLayoutVars>
      </dgm:prSet>
      <dgm:spPr/>
    </dgm:pt>
    <dgm:pt modelId="{FCDBBA2F-501D-49D3-80BA-CF9F126824B2}" type="pres">
      <dgm:prSet presAssocID="{634440B0-0BC1-45A1-B951-6F7B03D99CE9}" presName="sibTrans" presStyleCnt="0"/>
      <dgm:spPr/>
    </dgm:pt>
    <dgm:pt modelId="{B80DD8E9-75CE-4C86-ACCB-B565E4F6BA15}" type="pres">
      <dgm:prSet presAssocID="{7DE748E9-28C3-4667-B1CC-29B1E72B1B73}" presName="node" presStyleLbl="node1" presStyleIdx="2" presStyleCnt="5">
        <dgm:presLayoutVars>
          <dgm:bulletEnabled val="1"/>
        </dgm:presLayoutVars>
      </dgm:prSet>
      <dgm:spPr/>
    </dgm:pt>
    <dgm:pt modelId="{F7D24EF7-3FEF-497C-B571-4699BD7BDC40}" type="pres">
      <dgm:prSet presAssocID="{5A535F2E-35E6-408B-BA9C-274BB3C2884B}" presName="sibTrans" presStyleCnt="0"/>
      <dgm:spPr/>
    </dgm:pt>
    <dgm:pt modelId="{8B6FAADA-7ED3-4D04-AA7F-B1926A12ECF2}" type="pres">
      <dgm:prSet presAssocID="{E6ADCA77-4376-4014-98C6-F2B7FB9F86B8}" presName="node" presStyleLbl="node1" presStyleIdx="3" presStyleCnt="5">
        <dgm:presLayoutVars>
          <dgm:bulletEnabled val="1"/>
        </dgm:presLayoutVars>
      </dgm:prSet>
      <dgm:spPr/>
    </dgm:pt>
    <dgm:pt modelId="{023142A1-1EEC-4090-B3CC-E71AB96C506F}" type="pres">
      <dgm:prSet presAssocID="{DFA7FE52-3E3D-4E5D-BE81-4758CB916A21}" presName="sibTrans" presStyleCnt="0"/>
      <dgm:spPr/>
    </dgm:pt>
    <dgm:pt modelId="{3BC477B0-05E5-47F5-8ED0-35CFBDD59FD4}" type="pres">
      <dgm:prSet presAssocID="{4ED7A5B5-E98F-4456-A2E5-EDC87441F91A}" presName="node" presStyleLbl="node1" presStyleIdx="4" presStyleCnt="5">
        <dgm:presLayoutVars>
          <dgm:bulletEnabled val="1"/>
        </dgm:presLayoutVars>
      </dgm:prSet>
      <dgm:spPr/>
    </dgm:pt>
  </dgm:ptLst>
  <dgm:cxnLst>
    <dgm:cxn modelId="{F067E835-764C-4B8A-87B8-24C4F89DD623}" srcId="{81FCBA49-8591-486D-B547-46CF4B202FC7}" destId="{7DE748E9-28C3-4667-B1CC-29B1E72B1B73}" srcOrd="2" destOrd="0" parTransId="{71FA7267-973A-43B8-B760-8D2FBA14F9CD}" sibTransId="{5A535F2E-35E6-408B-BA9C-274BB3C2884B}"/>
    <dgm:cxn modelId="{E7033A61-D5CC-43D9-8C2E-1962EBB430F4}" type="presOf" srcId="{4ED7A5B5-E98F-4456-A2E5-EDC87441F91A}" destId="{3BC477B0-05E5-47F5-8ED0-35CFBDD59FD4}" srcOrd="0" destOrd="0" presId="urn:microsoft.com/office/officeart/2005/8/layout/default"/>
    <dgm:cxn modelId="{AED9C64F-0D4D-4A61-80E2-5A97422B2428}" srcId="{81FCBA49-8591-486D-B547-46CF4B202FC7}" destId="{E6ADCA77-4376-4014-98C6-F2B7FB9F86B8}" srcOrd="3" destOrd="0" parTransId="{B264D1C2-ABCC-4D76-A1BB-DDFF36FCFB45}" sibTransId="{DFA7FE52-3E3D-4E5D-BE81-4758CB916A21}"/>
    <dgm:cxn modelId="{A9EC8753-445F-40E8-B999-739C8843C719}" srcId="{81FCBA49-8591-486D-B547-46CF4B202FC7}" destId="{CEDCF59B-CD91-4A14-B313-825E2822A6A5}" srcOrd="1" destOrd="0" parTransId="{7DC440EB-9998-47B8-B0DF-22572A41354B}" sibTransId="{634440B0-0BC1-45A1-B951-6F7B03D99CE9}"/>
    <dgm:cxn modelId="{26690457-DE3B-4A31-B08E-141D07483B9B}" type="presOf" srcId="{7DE748E9-28C3-4667-B1CC-29B1E72B1B73}" destId="{B80DD8E9-75CE-4C86-ACCB-B565E4F6BA15}" srcOrd="0" destOrd="0" presId="urn:microsoft.com/office/officeart/2005/8/layout/default"/>
    <dgm:cxn modelId="{482BF28A-08D2-4075-B047-6F224DCF1A8F}" srcId="{81FCBA49-8591-486D-B547-46CF4B202FC7}" destId="{4ED7A5B5-E98F-4456-A2E5-EDC87441F91A}" srcOrd="4" destOrd="0" parTransId="{38549AED-4AAB-40A1-A46B-96004C7019A5}" sibTransId="{8385C22E-1BED-4165-9EA4-7146FE3FD911}"/>
    <dgm:cxn modelId="{D414898B-5BED-45EA-B6E5-A2F33EE94572}" type="presOf" srcId="{C89FFF3A-851F-4406-94B7-3E8710152820}" destId="{2CEC1784-0EDC-4CBD-B3B2-E52141C694AD}" srcOrd="0" destOrd="0" presId="urn:microsoft.com/office/officeart/2005/8/layout/default"/>
    <dgm:cxn modelId="{F8A14C8F-564D-4E59-B470-464118C4EDDF}" type="presOf" srcId="{E6ADCA77-4376-4014-98C6-F2B7FB9F86B8}" destId="{8B6FAADA-7ED3-4D04-AA7F-B1926A12ECF2}" srcOrd="0" destOrd="0" presId="urn:microsoft.com/office/officeart/2005/8/layout/default"/>
    <dgm:cxn modelId="{41CBDBA2-9F68-4737-8953-DFB6DCB9CBB1}" srcId="{81FCBA49-8591-486D-B547-46CF4B202FC7}" destId="{C89FFF3A-851F-4406-94B7-3E8710152820}" srcOrd="0" destOrd="0" parTransId="{FF6A3D3D-5724-484A-8CC2-D36F633BD31C}" sibTransId="{FD26EE75-A920-41C1-A9BC-5D820788DBA5}"/>
    <dgm:cxn modelId="{3F0485BF-4981-4D94-B70E-D6AB6E405664}" type="presOf" srcId="{CEDCF59B-CD91-4A14-B313-825E2822A6A5}" destId="{F670DCCF-2367-4E1B-9B4D-E665F6BF16EE}" srcOrd="0" destOrd="0" presId="urn:microsoft.com/office/officeart/2005/8/layout/default"/>
    <dgm:cxn modelId="{95A7E5E7-C711-434C-9664-EC350AB4A5D1}" type="presOf" srcId="{81FCBA49-8591-486D-B547-46CF4B202FC7}" destId="{606EF04D-D4ED-45E5-A8E4-D779AFB88963}" srcOrd="0" destOrd="0" presId="urn:microsoft.com/office/officeart/2005/8/layout/default"/>
    <dgm:cxn modelId="{D941F765-E0C9-4D0E-BAD2-23F7F8B104D6}" type="presParOf" srcId="{606EF04D-D4ED-45E5-A8E4-D779AFB88963}" destId="{2CEC1784-0EDC-4CBD-B3B2-E52141C694AD}" srcOrd="0" destOrd="0" presId="urn:microsoft.com/office/officeart/2005/8/layout/default"/>
    <dgm:cxn modelId="{C775570F-5459-4AD0-ADBE-6B0A20C08D68}" type="presParOf" srcId="{606EF04D-D4ED-45E5-A8E4-D779AFB88963}" destId="{A3A32B95-B245-4A74-8BD3-6D82E3C59FC9}" srcOrd="1" destOrd="0" presId="urn:microsoft.com/office/officeart/2005/8/layout/default"/>
    <dgm:cxn modelId="{82A13379-77AA-4488-AA0E-2F78B0EEFCBC}" type="presParOf" srcId="{606EF04D-D4ED-45E5-A8E4-D779AFB88963}" destId="{F670DCCF-2367-4E1B-9B4D-E665F6BF16EE}" srcOrd="2" destOrd="0" presId="urn:microsoft.com/office/officeart/2005/8/layout/default"/>
    <dgm:cxn modelId="{8DC744E1-A189-483E-AB45-4F8234B5593F}" type="presParOf" srcId="{606EF04D-D4ED-45E5-A8E4-D779AFB88963}" destId="{FCDBBA2F-501D-49D3-80BA-CF9F126824B2}" srcOrd="3" destOrd="0" presId="urn:microsoft.com/office/officeart/2005/8/layout/default"/>
    <dgm:cxn modelId="{0FD241CA-1856-4265-9CBB-621CD26793CB}" type="presParOf" srcId="{606EF04D-D4ED-45E5-A8E4-D779AFB88963}" destId="{B80DD8E9-75CE-4C86-ACCB-B565E4F6BA15}" srcOrd="4" destOrd="0" presId="urn:microsoft.com/office/officeart/2005/8/layout/default"/>
    <dgm:cxn modelId="{EDADBC2B-7E87-4381-92CB-C3A9DF454789}" type="presParOf" srcId="{606EF04D-D4ED-45E5-A8E4-D779AFB88963}" destId="{F7D24EF7-3FEF-497C-B571-4699BD7BDC40}" srcOrd="5" destOrd="0" presId="urn:microsoft.com/office/officeart/2005/8/layout/default"/>
    <dgm:cxn modelId="{CFFB0C0D-CF00-47E8-A8ED-9DBF9FC4E27F}" type="presParOf" srcId="{606EF04D-D4ED-45E5-A8E4-D779AFB88963}" destId="{8B6FAADA-7ED3-4D04-AA7F-B1926A12ECF2}" srcOrd="6" destOrd="0" presId="urn:microsoft.com/office/officeart/2005/8/layout/default"/>
    <dgm:cxn modelId="{11FC6BA0-897E-47DF-9C03-44B2B128832E}" type="presParOf" srcId="{606EF04D-D4ED-45E5-A8E4-D779AFB88963}" destId="{023142A1-1EEC-4090-B3CC-E71AB96C506F}" srcOrd="7" destOrd="0" presId="urn:microsoft.com/office/officeart/2005/8/layout/default"/>
    <dgm:cxn modelId="{70AB8A75-86D2-4D85-806B-DD59E69B9BDB}" type="presParOf" srcId="{606EF04D-D4ED-45E5-A8E4-D779AFB88963}" destId="{3BC477B0-05E5-47F5-8ED0-35CFBDD59FD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C1784-0EDC-4CBD-B3B2-E52141C694AD}">
      <dsp:nvSpPr>
        <dsp:cNvPr id="0" name=""/>
        <dsp:cNvSpPr/>
      </dsp:nvSpPr>
      <dsp:spPr>
        <a:xfrm>
          <a:off x="0" y="163758"/>
          <a:ext cx="2271996" cy="1363197"/>
        </a:xfrm>
        <a:prstGeom prst="rect">
          <a:avLst/>
        </a:prstGeom>
        <a:solidFill>
          <a:schemeClr val="accent4">
            <a:lumMod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Broker Portal Overview </a:t>
          </a:r>
        </a:p>
      </dsp:txBody>
      <dsp:txXfrm>
        <a:off x="0" y="163758"/>
        <a:ext cx="2271996" cy="1363197"/>
      </dsp:txXfrm>
    </dsp:sp>
    <dsp:sp modelId="{F670DCCF-2367-4E1B-9B4D-E665F6BF16EE}">
      <dsp:nvSpPr>
        <dsp:cNvPr id="0" name=""/>
        <dsp:cNvSpPr/>
      </dsp:nvSpPr>
      <dsp:spPr>
        <a:xfrm>
          <a:off x="2499196" y="163758"/>
          <a:ext cx="2271996" cy="1363197"/>
        </a:xfrm>
        <a:prstGeom prst="rect">
          <a:avLst/>
        </a:prstGeom>
        <a:solidFill>
          <a:schemeClr val="accent4">
            <a:lumMod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Scope of Appointment (SOA)</a:t>
          </a:r>
        </a:p>
      </dsp:txBody>
      <dsp:txXfrm>
        <a:off x="2499196" y="163758"/>
        <a:ext cx="2271996" cy="1363197"/>
      </dsp:txXfrm>
    </dsp:sp>
    <dsp:sp modelId="{B80DD8E9-75CE-4C86-ACCB-B565E4F6BA15}">
      <dsp:nvSpPr>
        <dsp:cNvPr id="0" name=""/>
        <dsp:cNvSpPr/>
      </dsp:nvSpPr>
      <dsp:spPr>
        <a:xfrm>
          <a:off x="4998392" y="163758"/>
          <a:ext cx="2271996" cy="1363197"/>
        </a:xfrm>
        <a:prstGeom prst="rect">
          <a:avLst/>
        </a:prstGeom>
        <a:solidFill>
          <a:schemeClr val="accent4">
            <a:lumMod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Application- Getting Started </a:t>
          </a:r>
        </a:p>
      </dsp:txBody>
      <dsp:txXfrm>
        <a:off x="4998392" y="163758"/>
        <a:ext cx="2271996" cy="1363197"/>
      </dsp:txXfrm>
    </dsp:sp>
    <dsp:sp modelId="{8B6FAADA-7ED3-4D04-AA7F-B1926A12ECF2}">
      <dsp:nvSpPr>
        <dsp:cNvPr id="0" name=""/>
        <dsp:cNvSpPr/>
      </dsp:nvSpPr>
      <dsp:spPr>
        <a:xfrm>
          <a:off x="1249598" y="1754156"/>
          <a:ext cx="2271996" cy="1363197"/>
        </a:xfrm>
        <a:prstGeom prst="rect">
          <a:avLst/>
        </a:prstGeom>
        <a:solidFill>
          <a:schemeClr val="accent4">
            <a:lumMod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Send a Quote </a:t>
          </a:r>
        </a:p>
      </dsp:txBody>
      <dsp:txXfrm>
        <a:off x="1249598" y="1754156"/>
        <a:ext cx="2271996" cy="1363197"/>
      </dsp:txXfrm>
    </dsp:sp>
    <dsp:sp modelId="{3BC477B0-05E5-47F5-8ED0-35CFBDD59FD4}">
      <dsp:nvSpPr>
        <dsp:cNvPr id="0" name=""/>
        <dsp:cNvSpPr/>
      </dsp:nvSpPr>
      <dsp:spPr>
        <a:xfrm>
          <a:off x="3748794" y="1754156"/>
          <a:ext cx="2271996" cy="1363197"/>
        </a:xfrm>
        <a:prstGeom prst="rect">
          <a:avLst/>
        </a:prstGeom>
        <a:solidFill>
          <a:schemeClr val="accent4">
            <a:lumMod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u="none" kern="1200" dirty="0">
              <a:solidFill>
                <a:srgbClr val="FFFFFF"/>
              </a:solidFill>
              <a:latin typeface="Arial" panose="020B0604020202020204" pitchFamily="34" charset="0"/>
              <a:ea typeface="+mn-ea"/>
              <a:cs typeface="Arial" panose="020B0604020202020204" pitchFamily="34" charset="0"/>
            </a:rPr>
            <a:t>Enroll a Beneficiary </a:t>
          </a:r>
        </a:p>
      </dsp:txBody>
      <dsp:txXfrm>
        <a:off x="3748794" y="1754156"/>
        <a:ext cx="2271996" cy="136319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B3FBB2-3534-EF46-AE2E-CE202CABE5B1}" type="datetimeFigureOut">
              <a:rPr lang="en-US" smtClean="0"/>
              <a:pPr/>
              <a:t>10/18/2021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11DD26-47AF-3944-91CC-7B883497C3A0}" type="slidenum">
              <a:rPr lang="en-US" smtClean="0"/>
              <a:pPr/>
              <a:t>‹#›</a:t>
            </a:fld>
            <a:endParaRPr lang="en-US" dirty="0"/>
          </a:p>
        </p:txBody>
      </p:sp>
    </p:spTree>
    <p:extLst>
      <p:ext uri="{BB962C8B-B14F-4D97-AF65-F5344CB8AC3E}">
        <p14:creationId xmlns:p14="http://schemas.microsoft.com/office/powerpoint/2010/main" val="699786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F725A-4DE3-F347-B405-186D6426AF80}" type="datetimeFigureOut">
              <a:rPr lang="en-US" smtClean="0"/>
              <a:pPr/>
              <a:t>10/18/2021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2B0BC-FA97-FB47-A7F7-196EDDC37D60}" type="slidenum">
              <a:rPr lang="en-US" smtClean="0"/>
              <a:pPr/>
              <a:t>‹#›</a:t>
            </a:fld>
            <a:endParaRPr lang="en-US" dirty="0"/>
          </a:p>
        </p:txBody>
      </p:sp>
    </p:spTree>
    <p:extLst>
      <p:ext uri="{BB962C8B-B14F-4D97-AF65-F5344CB8AC3E}">
        <p14:creationId xmlns:p14="http://schemas.microsoft.com/office/powerpoint/2010/main" val="169488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sure if this is correct?</a:t>
            </a:r>
          </a:p>
        </p:txBody>
      </p:sp>
      <p:sp>
        <p:nvSpPr>
          <p:cNvPr id="4" name="Slide Number Placeholder 3"/>
          <p:cNvSpPr>
            <a:spLocks noGrp="1"/>
          </p:cNvSpPr>
          <p:nvPr>
            <p:ph type="sldNum" sz="quarter" idx="5"/>
          </p:nvPr>
        </p:nvSpPr>
        <p:spPr/>
        <p:txBody>
          <a:bodyPr/>
          <a:lstStyle/>
          <a:p>
            <a:fld id="{3A12B0BC-FA97-FB47-A7F7-196EDDC37D60}" type="slidenum">
              <a:rPr lang="en-US" smtClean="0"/>
              <a:pPr/>
              <a:t>8</a:t>
            </a:fld>
            <a:endParaRPr lang="en-US" dirty="0"/>
          </a:p>
        </p:txBody>
      </p:sp>
    </p:spTree>
    <p:extLst>
      <p:ext uri="{BB962C8B-B14F-4D97-AF65-F5344CB8AC3E}">
        <p14:creationId xmlns:p14="http://schemas.microsoft.com/office/powerpoint/2010/main" val="73981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2B0BC-FA97-FB47-A7F7-196EDDC37D60}" type="slidenum">
              <a:rPr lang="en-US" smtClean="0"/>
              <a:pPr/>
              <a:t>30</a:t>
            </a:fld>
            <a:endParaRPr lang="en-US" dirty="0"/>
          </a:p>
        </p:txBody>
      </p:sp>
    </p:spTree>
    <p:extLst>
      <p:ext uri="{BB962C8B-B14F-4D97-AF65-F5344CB8AC3E}">
        <p14:creationId xmlns:p14="http://schemas.microsoft.com/office/powerpoint/2010/main" val="3081420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1142999" y="3188613"/>
            <a:ext cx="6858000" cy="1109663"/>
          </a:xfrm>
          <a:prstGeom prst="rect">
            <a:avLst/>
          </a:prstGeom>
        </p:spPr>
        <p:txBody>
          <a:bodyPr>
            <a:noAutofit/>
          </a:bodyPr>
          <a:lstStyle>
            <a:lvl1pPr algn="ctr">
              <a:defRPr sz="4400"/>
            </a:lvl1pPr>
          </a:lstStyle>
          <a:p>
            <a:r>
              <a:rPr lang="en-US" sz="4400" dirty="0"/>
              <a:t>Title (44 </a:t>
            </a:r>
            <a:r>
              <a:rPr lang="en-US" sz="4400" dirty="0" err="1"/>
              <a:t>pt</a:t>
            </a:r>
            <a:r>
              <a:rPr lang="en-US" sz="4400" dirty="0"/>
              <a:t>)</a:t>
            </a:r>
            <a:endParaRPr lang="en-US" b="1" dirty="0">
              <a:solidFill>
                <a:srgbClr val="192757"/>
              </a:solidFill>
              <a:latin typeface="Arial" charset="0"/>
              <a:ea typeface="Arial" charset="0"/>
              <a:cs typeface="Arial" charset="0"/>
            </a:endParaRPr>
          </a:p>
        </p:txBody>
      </p:sp>
      <p:sp>
        <p:nvSpPr>
          <p:cNvPr id="8" name="Rectangle 7">
            <a:extLst>
              <a:ext uri="{FF2B5EF4-FFF2-40B4-BE49-F238E27FC236}">
                <a16:creationId xmlns:a16="http://schemas.microsoft.com/office/drawing/2014/main" id="{20A405E3-F3B8-2040-A32C-6B25E3153D43}"/>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 name="Group 2">
            <a:extLst>
              <a:ext uri="{FF2B5EF4-FFF2-40B4-BE49-F238E27FC236}">
                <a16:creationId xmlns:a16="http://schemas.microsoft.com/office/drawing/2014/main" id="{8DD04289-5314-6D4F-976B-264A924B871B}"/>
              </a:ext>
            </a:extLst>
          </p:cNvPr>
          <p:cNvGrpSpPr/>
          <p:nvPr userDrawn="1"/>
        </p:nvGrpSpPr>
        <p:grpSpPr>
          <a:xfrm>
            <a:off x="0" y="6712273"/>
            <a:ext cx="9144000" cy="145727"/>
            <a:chOff x="0" y="6712273"/>
            <a:chExt cx="9144000" cy="145727"/>
          </a:xfrm>
        </p:grpSpPr>
        <p:sp>
          <p:nvSpPr>
            <p:cNvPr id="9" name="Rectangle 8">
              <a:extLst>
                <a:ext uri="{FF2B5EF4-FFF2-40B4-BE49-F238E27FC236}">
                  <a16:creationId xmlns:a16="http://schemas.microsoft.com/office/drawing/2014/main" id="{A56A2B8C-1476-E945-A9CC-F8160925AF84}"/>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FCE9C760-D739-1748-9650-928204C4FD61}"/>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1" name="Content Placeholder 20">
            <a:extLst>
              <a:ext uri="{FF2B5EF4-FFF2-40B4-BE49-F238E27FC236}">
                <a16:creationId xmlns:a16="http://schemas.microsoft.com/office/drawing/2014/main" id="{07E1B963-4B12-D44A-8997-57FDE0834094}"/>
              </a:ext>
            </a:extLst>
          </p:cNvPr>
          <p:cNvSpPr>
            <a:spLocks noGrp="1"/>
          </p:cNvSpPr>
          <p:nvPr userDrawn="1">
            <p:ph sz="quarter" idx="10" hasCustomPrompt="1"/>
          </p:nvPr>
        </p:nvSpPr>
        <p:spPr>
          <a:xfrm>
            <a:off x="1143000" y="4419071"/>
            <a:ext cx="6858000" cy="550862"/>
          </a:xfrm>
        </p:spPr>
        <p:txBody>
          <a:bodyPr>
            <a:noAutofit/>
          </a:bodyPr>
          <a:lstStyle>
            <a:lvl1pPr marL="0" indent="0" algn="ctr">
              <a:buNone/>
              <a:defRPr sz="3600"/>
            </a:lvl1pPr>
          </a:lstStyle>
          <a:p>
            <a:pPr lvl="0"/>
            <a:r>
              <a:rPr lang="en-US" dirty="0"/>
              <a:t>Subtitle (36 </a:t>
            </a:r>
            <a:r>
              <a:rPr lang="en-US" dirty="0" err="1"/>
              <a:t>pt</a:t>
            </a:r>
            <a:r>
              <a:rPr lang="en-US" dirty="0"/>
              <a:t>)</a:t>
            </a:r>
          </a:p>
        </p:txBody>
      </p:sp>
      <p:pic>
        <p:nvPicPr>
          <p:cNvPr id="13" name="Picture 12">
            <a:extLst>
              <a:ext uri="{FF2B5EF4-FFF2-40B4-BE49-F238E27FC236}">
                <a16:creationId xmlns:a16="http://schemas.microsoft.com/office/drawing/2014/main" id="{8AF58A7D-702D-A44E-AF2B-54AD85FC2E15}"/>
              </a:ext>
            </a:extLst>
          </p:cNvPr>
          <p:cNvPicPr>
            <a:picLocks noChangeAspect="1"/>
          </p:cNvPicPr>
          <p:nvPr userDrawn="1"/>
        </p:nvPicPr>
        <p:blipFill>
          <a:blip r:embed="rId2"/>
          <a:stretch>
            <a:fillRect/>
          </a:stretch>
        </p:blipFill>
        <p:spPr>
          <a:xfrm>
            <a:off x="1894605" y="0"/>
            <a:ext cx="2676252" cy="2141001"/>
          </a:xfrm>
          <a:prstGeom prst="rect">
            <a:avLst/>
          </a:prstGeom>
          <a:effectLst/>
        </p:spPr>
      </p:pic>
      <p:pic>
        <p:nvPicPr>
          <p:cNvPr id="15" name="Picture 14">
            <a:extLst>
              <a:ext uri="{FF2B5EF4-FFF2-40B4-BE49-F238E27FC236}">
                <a16:creationId xmlns:a16="http://schemas.microsoft.com/office/drawing/2014/main" id="{B01CE151-EC9A-7943-9713-91390BE1AFC5}"/>
              </a:ext>
            </a:extLst>
          </p:cNvPr>
          <p:cNvPicPr>
            <a:picLocks noChangeAspect="1"/>
          </p:cNvPicPr>
          <p:nvPr userDrawn="1"/>
        </p:nvPicPr>
        <p:blipFill>
          <a:blip r:embed="rId3"/>
          <a:stretch>
            <a:fillRect/>
          </a:stretch>
        </p:blipFill>
        <p:spPr>
          <a:xfrm>
            <a:off x="2478305" y="602518"/>
            <a:ext cx="1501191" cy="618531"/>
          </a:xfrm>
          <a:prstGeom prst="rect">
            <a:avLst/>
          </a:prstGeom>
        </p:spPr>
      </p:pic>
      <p:pic>
        <p:nvPicPr>
          <p:cNvPr id="11" name="Picture 2" descr="C:\Users\Olivia\Desktop\AdventHealth-Logo.png">
            <a:extLst>
              <a:ext uri="{FF2B5EF4-FFF2-40B4-BE49-F238E27FC236}">
                <a16:creationId xmlns:a16="http://schemas.microsoft.com/office/drawing/2014/main" id="{942153F7-64E9-E54F-9C0B-8E414D9C50AE}"/>
              </a:ext>
            </a:extLst>
          </p:cNvPr>
          <p:cNvPicPr>
            <a:picLocks noChangeAspect="1" noChangeArrowheads="1"/>
          </p:cNvPicPr>
          <p:nvPr userDrawn="1"/>
        </p:nvPicPr>
        <p:blipFill rotWithShape="1">
          <a:blip r:embed="rId4"/>
          <a:srcRect b="15721"/>
          <a:stretch/>
        </p:blipFill>
        <p:spPr bwMode="auto">
          <a:xfrm>
            <a:off x="4995631" y="557250"/>
            <a:ext cx="1908221" cy="697119"/>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6" name="Vertical Content Placeholder 5">
            <a:extLst>
              <a:ext uri="{FF2B5EF4-FFF2-40B4-BE49-F238E27FC236}">
                <a16:creationId xmlns:a16="http://schemas.microsoft.com/office/drawing/2014/main" id="{9A35FA0C-1EE0-FF49-9F60-C356A7434115}"/>
              </a:ext>
            </a:extLst>
          </p:cNvPr>
          <p:cNvSpPr>
            <a:spLocks noGrp="1"/>
          </p:cNvSpPr>
          <p:nvPr>
            <p:ph orient="vert" sz="quarter" idx="10" hasCustomPrompt="1"/>
          </p:nvPr>
        </p:nvSpPr>
        <p:spPr>
          <a:xfrm>
            <a:off x="265672" y="1538246"/>
            <a:ext cx="8569409" cy="4572000"/>
          </a:xfrm>
        </p:spPr>
        <p:txBody>
          <a:bodyPr vert="eaVert"/>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1" name="Rectangle 10">
            <a:extLst>
              <a:ext uri="{FF2B5EF4-FFF2-40B4-BE49-F238E27FC236}">
                <a16:creationId xmlns:a16="http://schemas.microsoft.com/office/drawing/2014/main" id="{37E3ED58-A29D-9145-8976-F82799C03744}"/>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2" name="Group 11">
            <a:extLst>
              <a:ext uri="{FF2B5EF4-FFF2-40B4-BE49-F238E27FC236}">
                <a16:creationId xmlns:a16="http://schemas.microsoft.com/office/drawing/2014/main" id="{4FEDB4A1-A5F4-514E-BECE-65DA0145BA2E}"/>
              </a:ext>
            </a:extLst>
          </p:cNvPr>
          <p:cNvGrpSpPr/>
          <p:nvPr userDrawn="1"/>
        </p:nvGrpSpPr>
        <p:grpSpPr>
          <a:xfrm>
            <a:off x="0" y="6712273"/>
            <a:ext cx="9144000" cy="145727"/>
            <a:chOff x="0" y="6712273"/>
            <a:chExt cx="9144000" cy="145727"/>
          </a:xfrm>
        </p:grpSpPr>
        <p:sp>
          <p:nvSpPr>
            <p:cNvPr id="13" name="Rectangle 12">
              <a:extLst>
                <a:ext uri="{FF2B5EF4-FFF2-40B4-BE49-F238E27FC236}">
                  <a16:creationId xmlns:a16="http://schemas.microsoft.com/office/drawing/2014/main" id="{9D6D6D73-D8B4-EB48-8A0C-A2AA493EA739}"/>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2F70AD93-9CB1-9D4F-BB96-41D20A38B177}"/>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7" name="Title 6">
            <a:extLst>
              <a:ext uri="{FF2B5EF4-FFF2-40B4-BE49-F238E27FC236}">
                <a16:creationId xmlns:a16="http://schemas.microsoft.com/office/drawing/2014/main" id="{AAA2D606-C3E7-C940-B733-6C05F5A88F9C}"/>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0" name="Picture 9">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6" name="Picture 2" descr="C:\Users\Olivia\Desktop\AdventHealth-Logo.png">
            <a:extLst>
              <a:ext uri="{FF2B5EF4-FFF2-40B4-BE49-F238E27FC236}">
                <a16:creationId xmlns:a16="http://schemas.microsoft.com/office/drawing/2014/main" id="{3EAB76EF-42A6-4248-8BE1-D601CAD4D9EA}"/>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rot="5400000">
            <a:off x="5256035" y="3251488"/>
            <a:ext cx="6260758" cy="400340"/>
          </a:xfrm>
          <a:prstGeom prst="rect">
            <a:avLst/>
          </a:prstGeom>
        </p:spPr>
        <p:txBody>
          <a:bodyPr>
            <a:noAutofit/>
          </a:bodyPr>
          <a:lstStyle>
            <a:lvl1pPr algn="ctr">
              <a:defRPr sz="2800"/>
            </a:lvl1pPr>
          </a:lstStyle>
          <a:p>
            <a:r>
              <a:rPr lang="en-US" sz="2400" b="1" dirty="0">
                <a:solidFill>
                  <a:srgbClr val="192757"/>
                </a:solidFill>
                <a:latin typeface="Arial" charset="0"/>
                <a:cs typeface="Arial" charset="0"/>
              </a:rPr>
              <a:t>Heading Centered (24 </a:t>
            </a:r>
            <a:r>
              <a:rPr lang="en-US" sz="2400" b="1" dirty="0" err="1">
                <a:solidFill>
                  <a:srgbClr val="192757"/>
                </a:solidFill>
                <a:latin typeface="Arial" charset="0"/>
                <a:cs typeface="Arial" charset="0"/>
              </a:rPr>
              <a:t>pt</a:t>
            </a:r>
            <a:r>
              <a:rPr lang="en-US" sz="2400" b="1" dirty="0">
                <a:solidFill>
                  <a:srgbClr val="192757"/>
                </a:solidFill>
                <a:latin typeface="Arial" charset="0"/>
                <a:cs typeface="Arial" charset="0"/>
              </a:rPr>
              <a:t>)</a:t>
            </a:r>
            <a:endParaRPr lang="en-US" sz="2400" b="1" dirty="0">
              <a:solidFill>
                <a:srgbClr val="192757"/>
              </a:solidFill>
              <a:latin typeface="Arial" charset="0"/>
              <a:ea typeface="Arial" charset="0"/>
              <a:cs typeface="Arial" charset="0"/>
            </a:endParaRPr>
          </a:p>
        </p:txBody>
      </p:sp>
      <p:sp>
        <p:nvSpPr>
          <p:cNvPr id="12" name="Vertical Content Placeholder 5">
            <a:extLst>
              <a:ext uri="{FF2B5EF4-FFF2-40B4-BE49-F238E27FC236}">
                <a16:creationId xmlns:a16="http://schemas.microsoft.com/office/drawing/2014/main" id="{25B8653F-4C49-3546-98C5-58309405472B}"/>
              </a:ext>
            </a:extLst>
          </p:cNvPr>
          <p:cNvSpPr>
            <a:spLocks noGrp="1"/>
          </p:cNvSpPr>
          <p:nvPr userDrawn="1">
            <p:ph orient="vert" sz="quarter" idx="10" hasCustomPrompt="1"/>
          </p:nvPr>
        </p:nvSpPr>
        <p:spPr>
          <a:xfrm>
            <a:off x="712036" y="321276"/>
            <a:ext cx="7015922" cy="6260758"/>
          </a:xfrm>
        </p:spPr>
        <p:txBody>
          <a:bodyPr vert="eaVert"/>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4" name="Rectangle 13"/>
          <p:cNvSpPr/>
          <p:nvPr userDrawn="1"/>
        </p:nvSpPr>
        <p:spPr>
          <a:xfrm rot="5400000">
            <a:off x="5677280" y="3391281"/>
            <a:ext cx="6858002" cy="75438"/>
          </a:xfrm>
          <a:prstGeom prst="rect">
            <a:avLst/>
          </a:prstGeom>
          <a:solidFill>
            <a:srgbClr val="19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 name="Group 1">
            <a:extLst>
              <a:ext uri="{FF2B5EF4-FFF2-40B4-BE49-F238E27FC236}">
                <a16:creationId xmlns:a16="http://schemas.microsoft.com/office/drawing/2014/main" id="{DAF5EBD4-7A05-4444-A4D2-C05FE2555E2F}"/>
              </a:ext>
            </a:extLst>
          </p:cNvPr>
          <p:cNvGrpSpPr/>
          <p:nvPr userDrawn="1"/>
        </p:nvGrpSpPr>
        <p:grpSpPr>
          <a:xfrm>
            <a:off x="0" y="-1"/>
            <a:ext cx="106577" cy="6858002"/>
            <a:chOff x="0" y="-1"/>
            <a:chExt cx="106577" cy="6858002"/>
          </a:xfrm>
          <a:effectLst/>
        </p:grpSpPr>
        <p:sp>
          <p:nvSpPr>
            <p:cNvPr id="8" name="Rectangle 7"/>
            <p:cNvSpPr/>
            <p:nvPr userDrawn="1"/>
          </p:nvSpPr>
          <p:spPr>
            <a:xfrm rot="5400000">
              <a:off x="-3391282" y="3391281"/>
              <a:ext cx="6858002" cy="7543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rot="5400000">
              <a:off x="-3329281" y="3422141"/>
              <a:ext cx="6858000" cy="13716"/>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rot="5400000">
            <a:off x="-75566" y="5903498"/>
            <a:ext cx="961081" cy="395991"/>
          </a:xfrm>
          <a:prstGeom prst="rect">
            <a:avLst/>
          </a:prstGeom>
        </p:spPr>
      </p:pic>
      <p:pic>
        <p:nvPicPr>
          <p:cNvPr id="15" name="Picture 2" descr="C:\Users\Olivia\Desktop\AdventHealth-Logo.png">
            <a:extLst>
              <a:ext uri="{FF2B5EF4-FFF2-40B4-BE49-F238E27FC236}">
                <a16:creationId xmlns:a16="http://schemas.microsoft.com/office/drawing/2014/main" id="{D0068FFB-ACF3-B443-B33E-2EE969907296}"/>
              </a:ext>
            </a:extLst>
          </p:cNvPr>
          <p:cNvPicPr>
            <a:picLocks noChangeAspect="1" noChangeArrowheads="1"/>
          </p:cNvPicPr>
          <p:nvPr userDrawn="1"/>
        </p:nvPicPr>
        <p:blipFill rotWithShape="1">
          <a:blip r:embed="rId3"/>
          <a:srcRect b="16918"/>
          <a:stretch/>
        </p:blipFill>
        <p:spPr bwMode="auto">
          <a:xfrm rot="5400000">
            <a:off x="-242210" y="702682"/>
            <a:ext cx="1333763" cy="480336"/>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DE2D93-2D73-B143-A74D-7CA7116CBB09}"/>
              </a:ext>
            </a:extLst>
          </p:cNvPr>
          <p:cNvSpPr>
            <a:spLocks noGrp="1"/>
          </p:cNvSpPr>
          <p:nvPr userDrawn="1">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sp>
        <p:nvSpPr>
          <p:cNvPr id="10" name="Content Placeholder 9">
            <a:extLst>
              <a:ext uri="{FF2B5EF4-FFF2-40B4-BE49-F238E27FC236}">
                <a16:creationId xmlns:a16="http://schemas.microsoft.com/office/drawing/2014/main" id="{A52AFC11-E219-1744-8180-34AF7F7AE4EA}"/>
              </a:ext>
            </a:extLst>
          </p:cNvPr>
          <p:cNvSpPr>
            <a:spLocks noGrp="1"/>
          </p:cNvSpPr>
          <p:nvPr userDrawn="1">
            <p:ph sz="quarter" idx="10" hasCustomPrompt="1"/>
          </p:nvPr>
        </p:nvSpPr>
        <p:spPr>
          <a:xfrm>
            <a:off x="265113" y="1510748"/>
            <a:ext cx="8569325" cy="4599499"/>
          </a:xfrm>
        </p:spPr>
        <p:txBody>
          <a:bodyPr>
            <a:normAutofit/>
          </a:bodyPr>
          <a:lstStyle>
            <a:lvl1pPr marL="341313" indent="-341313">
              <a:tabLst/>
              <a:defRPr sz="2800"/>
            </a:lvl1pPr>
            <a:lvl2pPr marL="684213" indent="-342900" defTabSz="631825">
              <a:buFont typeface="Wingdings" pitchFamily="2" charset="2"/>
              <a:buChar char="§"/>
              <a:defRPr sz="2800"/>
            </a:lvl2pPr>
            <a:lvl3pPr marL="1027113" indent="-341313">
              <a:buFont typeface="Wingdings" pitchFamily="2" charset="2"/>
              <a:buChar char="§"/>
              <a:defRPr sz="2800"/>
            </a:lvl3pPr>
            <a:lvl4pPr marL="1487488" indent="-401638">
              <a:buFont typeface="Wingdings" pitchFamily="2" charset="2"/>
              <a:buChar char="§"/>
              <a:defRPr sz="1800"/>
            </a:lvl4pPr>
            <a:lvl5pPr marL="1828800" indent="-344488">
              <a:buFont typeface="Wingdings" pitchFamily="2" charset="2"/>
              <a:buChar char="§"/>
              <a:defRPr sz="4800"/>
            </a:lvl5pPr>
          </a:lstStyle>
          <a:p>
            <a:pPr lvl="0"/>
            <a:r>
              <a:rPr lang="en-US" dirty="0"/>
              <a:t>Click to edit Master text styles (28 </a:t>
            </a:r>
            <a:r>
              <a:rPr lang="en-US" dirty="0" err="1"/>
              <a:t>pt</a:t>
            </a:r>
            <a:r>
              <a:rPr lang="en-US" dirty="0"/>
              <a:t>)</a:t>
            </a:r>
            <a:endParaRPr lang="en-US" sz="2800" dirty="0"/>
          </a:p>
          <a:p>
            <a:pPr lvl="1"/>
            <a:r>
              <a:rPr lang="en-US" dirty="0"/>
              <a:t>Second Level (28 </a:t>
            </a:r>
            <a:r>
              <a:rPr lang="en-US" dirty="0" err="1"/>
              <a:t>pt</a:t>
            </a:r>
            <a:r>
              <a:rPr lang="en-US" dirty="0"/>
              <a:t>)</a:t>
            </a:r>
          </a:p>
          <a:p>
            <a:pPr lvl="2"/>
            <a:r>
              <a:rPr lang="en-US" sz="2800" dirty="0"/>
              <a:t>Third Level (28 </a:t>
            </a:r>
            <a:r>
              <a:rPr lang="en-US" sz="2800" dirty="0" err="1"/>
              <a:t>pt</a:t>
            </a:r>
            <a:r>
              <a:rPr lang="en-US" sz="2800" dirty="0"/>
              <a:t>) </a:t>
            </a:r>
          </a:p>
          <a:p>
            <a:pPr lvl="3"/>
            <a:r>
              <a:rPr lang="en-US" sz="2800" dirty="0"/>
              <a:t>Fourth Level (28 </a:t>
            </a:r>
            <a:r>
              <a:rPr lang="en-US" sz="2800" dirty="0" err="1"/>
              <a:t>pt</a:t>
            </a:r>
            <a:r>
              <a:rPr lang="en-US" sz="2800" dirty="0"/>
              <a:t>) </a:t>
            </a:r>
          </a:p>
          <a:p>
            <a:pPr lvl="4"/>
            <a:r>
              <a:rPr lang="en-US" sz="2800" dirty="0"/>
              <a:t>Fifth Level (28 </a:t>
            </a:r>
            <a:r>
              <a:rPr lang="en-US" sz="2800" dirty="0" err="1"/>
              <a:t>pt</a:t>
            </a:r>
            <a:r>
              <a:rPr lang="en-US" sz="2800" dirty="0"/>
              <a:t>)</a:t>
            </a:r>
          </a:p>
          <a:p>
            <a:pPr lvl="2"/>
            <a:endParaRPr lang="en-US" dirty="0"/>
          </a:p>
        </p:txBody>
      </p:sp>
      <p:sp>
        <p:nvSpPr>
          <p:cNvPr id="4" name="Rectangle 3">
            <a:extLst>
              <a:ext uri="{FF2B5EF4-FFF2-40B4-BE49-F238E27FC236}">
                <a16:creationId xmlns:a16="http://schemas.microsoft.com/office/drawing/2014/main" id="{B8A62588-79C9-4A44-A323-AC3070A001FF}"/>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 name="Group 1">
            <a:extLst>
              <a:ext uri="{FF2B5EF4-FFF2-40B4-BE49-F238E27FC236}">
                <a16:creationId xmlns:a16="http://schemas.microsoft.com/office/drawing/2014/main" id="{9846DD72-7898-934A-9881-8E06FEA92FF1}"/>
              </a:ext>
            </a:extLst>
          </p:cNvPr>
          <p:cNvGrpSpPr/>
          <p:nvPr userDrawn="1"/>
        </p:nvGrpSpPr>
        <p:grpSpPr>
          <a:xfrm>
            <a:off x="0" y="6712273"/>
            <a:ext cx="9144000" cy="145727"/>
            <a:chOff x="0" y="6712273"/>
            <a:chExt cx="9144000" cy="145727"/>
          </a:xfrm>
        </p:grpSpPr>
        <p:sp>
          <p:nvSpPr>
            <p:cNvPr id="5" name="Rectangle 4">
              <a:extLst>
                <a:ext uri="{FF2B5EF4-FFF2-40B4-BE49-F238E27FC236}">
                  <a16:creationId xmlns:a16="http://schemas.microsoft.com/office/drawing/2014/main" id="{DFFBEF71-2578-1940-B7F7-F28E75899DE4}"/>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CA99DE41-E2A1-9F4C-82E0-1232C4936739}"/>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2" name="Picture 11">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1" name="Picture 2" descr="C:\Users\Olivia\Desktop\AdventHealth-Logo.png">
            <a:extLst>
              <a:ext uri="{FF2B5EF4-FFF2-40B4-BE49-F238E27FC236}">
                <a16:creationId xmlns:a16="http://schemas.microsoft.com/office/drawing/2014/main" id="{CB639DE7-D76B-174E-94D5-663C7F3E0E67}"/>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2740" y="4569585"/>
            <a:ext cx="8569968" cy="1536676"/>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9" name="Rectangle 18">
            <a:extLst>
              <a:ext uri="{FF2B5EF4-FFF2-40B4-BE49-F238E27FC236}">
                <a16:creationId xmlns:a16="http://schemas.microsoft.com/office/drawing/2014/main" id="{6ADC45CE-9E26-A34F-A67F-D42C0F0D0F45}"/>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0" name="Group 19">
            <a:extLst>
              <a:ext uri="{FF2B5EF4-FFF2-40B4-BE49-F238E27FC236}">
                <a16:creationId xmlns:a16="http://schemas.microsoft.com/office/drawing/2014/main" id="{137D6721-6A7E-8C46-A008-1128E2C39581}"/>
              </a:ext>
            </a:extLst>
          </p:cNvPr>
          <p:cNvGrpSpPr/>
          <p:nvPr userDrawn="1"/>
        </p:nvGrpSpPr>
        <p:grpSpPr>
          <a:xfrm>
            <a:off x="0" y="6712273"/>
            <a:ext cx="9144000" cy="145727"/>
            <a:chOff x="0" y="6712273"/>
            <a:chExt cx="9144000" cy="145727"/>
          </a:xfrm>
        </p:grpSpPr>
        <p:sp>
          <p:nvSpPr>
            <p:cNvPr id="21" name="Rectangle 20">
              <a:extLst>
                <a:ext uri="{FF2B5EF4-FFF2-40B4-BE49-F238E27FC236}">
                  <a16:creationId xmlns:a16="http://schemas.microsoft.com/office/drawing/2014/main" id="{C33E1527-1CAB-F940-B935-E643819065F0}"/>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5DF61936-B21E-8E42-8196-D79BA510EE4F}"/>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6" name="Title 6">
            <a:extLst>
              <a:ext uri="{FF2B5EF4-FFF2-40B4-BE49-F238E27FC236}">
                <a16:creationId xmlns:a16="http://schemas.microsoft.com/office/drawing/2014/main" id="{E6801A44-D402-E843-BE08-AD871FDDB2D0}"/>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0" name="Picture 9">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2" name="Picture 2" descr="C:\Users\Olivia\Desktop\AdventHealth-Logo.png">
            <a:extLst>
              <a:ext uri="{FF2B5EF4-FFF2-40B4-BE49-F238E27FC236}">
                <a16:creationId xmlns:a16="http://schemas.microsoft.com/office/drawing/2014/main" id="{2330465F-7314-1748-ABF6-682BC136C87E}"/>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35F5160-91A4-3744-B993-DB7761F5A893}"/>
              </a:ext>
            </a:extLst>
          </p:cNvPr>
          <p:cNvSpPr>
            <a:spLocks noGrp="1"/>
          </p:cNvSpPr>
          <p:nvPr>
            <p:ph sz="quarter" idx="10" hasCustomPrompt="1"/>
          </p:nvPr>
        </p:nvSpPr>
        <p:spPr>
          <a:xfrm>
            <a:off x="265113" y="1509159"/>
            <a:ext cx="4217435" cy="4601087"/>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7" name="Content Placeholder 4">
            <a:extLst>
              <a:ext uri="{FF2B5EF4-FFF2-40B4-BE49-F238E27FC236}">
                <a16:creationId xmlns:a16="http://schemas.microsoft.com/office/drawing/2014/main" id="{42588321-70E5-1145-AB63-A29C09D46B22}"/>
              </a:ext>
            </a:extLst>
          </p:cNvPr>
          <p:cNvSpPr>
            <a:spLocks noGrp="1"/>
          </p:cNvSpPr>
          <p:nvPr>
            <p:ph sz="quarter" idx="11" hasCustomPrompt="1"/>
          </p:nvPr>
        </p:nvSpPr>
        <p:spPr>
          <a:xfrm>
            <a:off x="4769708" y="1509159"/>
            <a:ext cx="4109179" cy="4601087"/>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2" name="Rectangle 11">
            <a:extLst>
              <a:ext uri="{FF2B5EF4-FFF2-40B4-BE49-F238E27FC236}">
                <a16:creationId xmlns:a16="http://schemas.microsoft.com/office/drawing/2014/main" id="{E92C26FC-BC05-3B44-A804-72D5382568B5}"/>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1" name="Group 20">
            <a:extLst>
              <a:ext uri="{FF2B5EF4-FFF2-40B4-BE49-F238E27FC236}">
                <a16:creationId xmlns:a16="http://schemas.microsoft.com/office/drawing/2014/main" id="{6E31DCB1-251B-5C4B-8CDA-7DA5A3954630}"/>
              </a:ext>
            </a:extLst>
          </p:cNvPr>
          <p:cNvGrpSpPr/>
          <p:nvPr userDrawn="1"/>
        </p:nvGrpSpPr>
        <p:grpSpPr>
          <a:xfrm>
            <a:off x="0" y="6712273"/>
            <a:ext cx="9144000" cy="145727"/>
            <a:chOff x="0" y="6712273"/>
            <a:chExt cx="9144000" cy="145727"/>
          </a:xfrm>
        </p:grpSpPr>
        <p:sp>
          <p:nvSpPr>
            <p:cNvPr id="22" name="Rectangle 21">
              <a:extLst>
                <a:ext uri="{FF2B5EF4-FFF2-40B4-BE49-F238E27FC236}">
                  <a16:creationId xmlns:a16="http://schemas.microsoft.com/office/drawing/2014/main" id="{05344080-0551-B64E-ABE6-D95785E93CB5}"/>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868FF249-3077-B445-A5EC-F4726B34748E}"/>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7" name="Title 6">
            <a:extLst>
              <a:ext uri="{FF2B5EF4-FFF2-40B4-BE49-F238E27FC236}">
                <a16:creationId xmlns:a16="http://schemas.microsoft.com/office/drawing/2014/main" id="{64CB574A-2368-0846-B842-60BB76DF576C}"/>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4" name="Picture 2" descr="C:\Users\Olivia\Desktop\AdventHealth-Logo.png">
            <a:extLst>
              <a:ext uri="{FF2B5EF4-FFF2-40B4-BE49-F238E27FC236}">
                <a16:creationId xmlns:a16="http://schemas.microsoft.com/office/drawing/2014/main" id="{3C4D879F-02F3-7347-9AFF-109956FE59D0}"/>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Content Placeholder 4">
            <a:extLst>
              <a:ext uri="{FF2B5EF4-FFF2-40B4-BE49-F238E27FC236}">
                <a16:creationId xmlns:a16="http://schemas.microsoft.com/office/drawing/2014/main" id="{E08290F4-655D-1740-9E0A-DDB1C1773494}"/>
              </a:ext>
            </a:extLst>
          </p:cNvPr>
          <p:cNvSpPr>
            <a:spLocks noGrp="1"/>
          </p:cNvSpPr>
          <p:nvPr>
            <p:ph sz="quarter" idx="10" hasCustomPrompt="1"/>
          </p:nvPr>
        </p:nvSpPr>
        <p:spPr>
          <a:xfrm>
            <a:off x="265114" y="2045030"/>
            <a:ext cx="4188940" cy="4065216"/>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7" name="Content Placeholder 4">
            <a:extLst>
              <a:ext uri="{FF2B5EF4-FFF2-40B4-BE49-F238E27FC236}">
                <a16:creationId xmlns:a16="http://schemas.microsoft.com/office/drawing/2014/main" id="{1EB955AD-4A6F-974F-9978-B2FABA0A27E3}"/>
              </a:ext>
            </a:extLst>
          </p:cNvPr>
          <p:cNvSpPr>
            <a:spLocks noGrp="1"/>
          </p:cNvSpPr>
          <p:nvPr>
            <p:ph sz="quarter" idx="11" hasCustomPrompt="1"/>
          </p:nvPr>
        </p:nvSpPr>
        <p:spPr>
          <a:xfrm>
            <a:off x="4769708" y="2045030"/>
            <a:ext cx="4065373" cy="4065216"/>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9" name="Content Placeholder 8">
            <a:extLst>
              <a:ext uri="{FF2B5EF4-FFF2-40B4-BE49-F238E27FC236}">
                <a16:creationId xmlns:a16="http://schemas.microsoft.com/office/drawing/2014/main" id="{5F1C2A03-6BB9-6643-82FF-8FAC512D1D36}"/>
              </a:ext>
            </a:extLst>
          </p:cNvPr>
          <p:cNvSpPr>
            <a:spLocks noGrp="1"/>
          </p:cNvSpPr>
          <p:nvPr>
            <p:ph sz="quarter" idx="12"/>
          </p:nvPr>
        </p:nvSpPr>
        <p:spPr>
          <a:xfrm>
            <a:off x="283994" y="1487325"/>
            <a:ext cx="4188940" cy="428625"/>
          </a:xfrm>
        </p:spPr>
        <p:txBody>
          <a:bodyPr>
            <a:noAutofit/>
          </a:bodyPr>
          <a:lstStyle>
            <a:lvl1pPr marL="0" indent="0">
              <a:buNone/>
              <a:defRPr sz="2800" b="1"/>
            </a:lvl1pPr>
          </a:lstStyle>
          <a:p>
            <a:pPr lvl="0"/>
            <a:r>
              <a:rPr lang="en-US"/>
              <a:t>Edit Master text styles</a:t>
            </a:r>
          </a:p>
        </p:txBody>
      </p:sp>
      <p:sp>
        <p:nvSpPr>
          <p:cNvPr id="18" name="Content Placeholder 8">
            <a:extLst>
              <a:ext uri="{FF2B5EF4-FFF2-40B4-BE49-F238E27FC236}">
                <a16:creationId xmlns:a16="http://schemas.microsoft.com/office/drawing/2014/main" id="{BF2E7C82-3573-5043-8510-E417802A8549}"/>
              </a:ext>
            </a:extLst>
          </p:cNvPr>
          <p:cNvSpPr>
            <a:spLocks noGrp="1"/>
          </p:cNvSpPr>
          <p:nvPr>
            <p:ph sz="quarter" idx="13"/>
          </p:nvPr>
        </p:nvSpPr>
        <p:spPr>
          <a:xfrm>
            <a:off x="4769708" y="1487325"/>
            <a:ext cx="4065373" cy="428625"/>
          </a:xfrm>
        </p:spPr>
        <p:txBody>
          <a:bodyPr>
            <a:noAutofit/>
          </a:bodyPr>
          <a:lstStyle>
            <a:lvl1pPr marL="0" indent="0">
              <a:buNone/>
              <a:defRPr sz="2800" b="1"/>
            </a:lvl1pPr>
          </a:lstStyle>
          <a:p>
            <a:pPr lvl="0"/>
            <a:r>
              <a:rPr lang="en-US"/>
              <a:t>Edit Master text styles</a:t>
            </a:r>
          </a:p>
        </p:txBody>
      </p:sp>
      <p:sp>
        <p:nvSpPr>
          <p:cNvPr id="14" name="Rectangle 13">
            <a:extLst>
              <a:ext uri="{FF2B5EF4-FFF2-40B4-BE49-F238E27FC236}">
                <a16:creationId xmlns:a16="http://schemas.microsoft.com/office/drawing/2014/main" id="{68ACE874-F276-0C41-BA88-9932244D425B}"/>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6" name="Group 15">
            <a:extLst>
              <a:ext uri="{FF2B5EF4-FFF2-40B4-BE49-F238E27FC236}">
                <a16:creationId xmlns:a16="http://schemas.microsoft.com/office/drawing/2014/main" id="{2E844826-FC06-874C-94F8-50929733D4FB}"/>
              </a:ext>
            </a:extLst>
          </p:cNvPr>
          <p:cNvGrpSpPr/>
          <p:nvPr userDrawn="1"/>
        </p:nvGrpSpPr>
        <p:grpSpPr>
          <a:xfrm>
            <a:off x="0" y="6712273"/>
            <a:ext cx="9144000" cy="145727"/>
            <a:chOff x="0" y="6712273"/>
            <a:chExt cx="9144000" cy="145727"/>
          </a:xfrm>
        </p:grpSpPr>
        <p:sp>
          <p:nvSpPr>
            <p:cNvPr id="19" name="Rectangle 18">
              <a:extLst>
                <a:ext uri="{FF2B5EF4-FFF2-40B4-BE49-F238E27FC236}">
                  <a16:creationId xmlns:a16="http://schemas.microsoft.com/office/drawing/2014/main" id="{96CD7418-2569-6E45-A689-D05DE2EC1226}"/>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636F4107-3432-934D-BFBF-4EF945AC0C3D}"/>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4" name="Title 6">
            <a:extLst>
              <a:ext uri="{FF2B5EF4-FFF2-40B4-BE49-F238E27FC236}">
                <a16:creationId xmlns:a16="http://schemas.microsoft.com/office/drawing/2014/main" id="{9C6D1FF5-5C04-F847-A608-83E9DF99DA40}"/>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3" name="Picture 12">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22" name="Picture 2" descr="C:\Users\Olivia\Desktop\AdventHealth-Logo.png">
            <a:extLst>
              <a:ext uri="{FF2B5EF4-FFF2-40B4-BE49-F238E27FC236}">
                <a16:creationId xmlns:a16="http://schemas.microsoft.com/office/drawing/2014/main" id="{56576456-21E0-EA40-B4CB-74B433EEB612}"/>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BC1225-5F01-B245-BD9A-FDBC5F30CA36}"/>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1" name="Group 10">
            <a:extLst>
              <a:ext uri="{FF2B5EF4-FFF2-40B4-BE49-F238E27FC236}">
                <a16:creationId xmlns:a16="http://schemas.microsoft.com/office/drawing/2014/main" id="{1C7268C7-7085-934F-AC27-01CD891EA5E2}"/>
              </a:ext>
            </a:extLst>
          </p:cNvPr>
          <p:cNvGrpSpPr/>
          <p:nvPr userDrawn="1"/>
        </p:nvGrpSpPr>
        <p:grpSpPr>
          <a:xfrm>
            <a:off x="0" y="6712273"/>
            <a:ext cx="9144000" cy="145727"/>
            <a:chOff x="0" y="6712273"/>
            <a:chExt cx="9144000" cy="145727"/>
          </a:xfrm>
        </p:grpSpPr>
        <p:sp>
          <p:nvSpPr>
            <p:cNvPr id="12" name="Rectangle 11">
              <a:extLst>
                <a:ext uri="{FF2B5EF4-FFF2-40B4-BE49-F238E27FC236}">
                  <a16:creationId xmlns:a16="http://schemas.microsoft.com/office/drawing/2014/main" id="{AF84EB73-B768-CA4F-ABB7-F4AAE5B58669}"/>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7BD664D3-897E-4F4C-BAA3-40F44C158B72}"/>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7" name="Title 6">
            <a:extLst>
              <a:ext uri="{FF2B5EF4-FFF2-40B4-BE49-F238E27FC236}">
                <a16:creationId xmlns:a16="http://schemas.microsoft.com/office/drawing/2014/main" id="{620C3EE4-E6CA-BC41-A69E-6EE767CBAC79}"/>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9" name="Picture 8">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5" name="Picture 2" descr="C:\Users\Olivia\Desktop\AdventHealth-Logo.png">
            <a:extLst>
              <a:ext uri="{FF2B5EF4-FFF2-40B4-BE49-F238E27FC236}">
                <a16:creationId xmlns:a16="http://schemas.microsoft.com/office/drawing/2014/main" id="{D01CE084-E989-6F40-8E26-41CEE2570C0F}"/>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8907FE00-3AD6-3549-B370-F35A30C810B3}"/>
              </a:ext>
            </a:extLst>
          </p:cNvPr>
          <p:cNvSpPr>
            <a:spLocks noGrp="1"/>
          </p:cNvSpPr>
          <p:nvPr>
            <p:ph sz="quarter" idx="11" hasCustomPrompt="1"/>
          </p:nvPr>
        </p:nvSpPr>
        <p:spPr>
          <a:xfrm>
            <a:off x="3887392" y="1456904"/>
            <a:ext cx="4947689" cy="4653342"/>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7" name="Content Placeholder 6">
            <a:extLst>
              <a:ext uri="{FF2B5EF4-FFF2-40B4-BE49-F238E27FC236}">
                <a16:creationId xmlns:a16="http://schemas.microsoft.com/office/drawing/2014/main" id="{C5D41C04-E96F-B443-B2C4-BA6F4EC3B764}"/>
              </a:ext>
            </a:extLst>
          </p:cNvPr>
          <p:cNvSpPr>
            <a:spLocks noGrp="1"/>
          </p:cNvSpPr>
          <p:nvPr>
            <p:ph sz="quarter" idx="12"/>
          </p:nvPr>
        </p:nvSpPr>
        <p:spPr>
          <a:xfrm>
            <a:off x="265113" y="1456145"/>
            <a:ext cx="3308350" cy="4653342"/>
          </a:xfrm>
        </p:spPr>
        <p:txBody>
          <a:bodyPr>
            <a:normAutofit/>
          </a:bodyPr>
          <a:lstStyle>
            <a:lvl1pPr marL="0" indent="0">
              <a:buNone/>
              <a:defRPr sz="2000"/>
            </a:lvl1pPr>
          </a:lstStyle>
          <a:p>
            <a:pPr lvl="0"/>
            <a:r>
              <a:rPr lang="en-US"/>
              <a:t>Edit Master text styles</a:t>
            </a:r>
          </a:p>
        </p:txBody>
      </p:sp>
      <p:sp>
        <p:nvSpPr>
          <p:cNvPr id="12" name="Rectangle 11">
            <a:extLst>
              <a:ext uri="{FF2B5EF4-FFF2-40B4-BE49-F238E27FC236}">
                <a16:creationId xmlns:a16="http://schemas.microsoft.com/office/drawing/2014/main" id="{2A210BED-2AA7-354E-941D-152A46794816}"/>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4" name="Group 13">
            <a:extLst>
              <a:ext uri="{FF2B5EF4-FFF2-40B4-BE49-F238E27FC236}">
                <a16:creationId xmlns:a16="http://schemas.microsoft.com/office/drawing/2014/main" id="{95E4EFB4-7665-0749-99BC-07EC0558EDBF}"/>
              </a:ext>
            </a:extLst>
          </p:cNvPr>
          <p:cNvGrpSpPr/>
          <p:nvPr userDrawn="1"/>
        </p:nvGrpSpPr>
        <p:grpSpPr>
          <a:xfrm>
            <a:off x="0" y="6712273"/>
            <a:ext cx="9144000" cy="145727"/>
            <a:chOff x="0" y="6712273"/>
            <a:chExt cx="9144000" cy="145727"/>
          </a:xfrm>
        </p:grpSpPr>
        <p:sp>
          <p:nvSpPr>
            <p:cNvPr id="15" name="Rectangle 14">
              <a:extLst>
                <a:ext uri="{FF2B5EF4-FFF2-40B4-BE49-F238E27FC236}">
                  <a16:creationId xmlns:a16="http://schemas.microsoft.com/office/drawing/2014/main" id="{CC60D909-83C6-C245-B7A7-341028D68AD3}"/>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FCC5F438-B48B-894A-84A4-F2BD982A75EA}"/>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 name="Title 6">
            <a:extLst>
              <a:ext uri="{FF2B5EF4-FFF2-40B4-BE49-F238E27FC236}">
                <a16:creationId xmlns:a16="http://schemas.microsoft.com/office/drawing/2014/main" id="{F436C091-DFCD-F347-9FF4-51C0656447DB}"/>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8" name="Picture 2" descr="C:\Users\Olivia\Desktop\AdventHealth-Logo.png">
            <a:extLst>
              <a:ext uri="{FF2B5EF4-FFF2-40B4-BE49-F238E27FC236}">
                <a16:creationId xmlns:a16="http://schemas.microsoft.com/office/drawing/2014/main" id="{BCE4E36F-77D7-874E-B534-DA3F643BCFA0}"/>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2" y="1457556"/>
            <a:ext cx="4947690" cy="465269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7" name="Content Placeholder 6">
            <a:extLst>
              <a:ext uri="{FF2B5EF4-FFF2-40B4-BE49-F238E27FC236}">
                <a16:creationId xmlns:a16="http://schemas.microsoft.com/office/drawing/2014/main" id="{7DB86335-46A5-7E4C-A4A7-39427903647E}"/>
              </a:ext>
            </a:extLst>
          </p:cNvPr>
          <p:cNvSpPr>
            <a:spLocks noGrp="1"/>
          </p:cNvSpPr>
          <p:nvPr>
            <p:ph sz="quarter" idx="12"/>
          </p:nvPr>
        </p:nvSpPr>
        <p:spPr>
          <a:xfrm>
            <a:off x="265113" y="1455492"/>
            <a:ext cx="3308350" cy="4652689"/>
          </a:xfrm>
        </p:spPr>
        <p:txBody>
          <a:bodyPr>
            <a:normAutofit/>
          </a:bodyPr>
          <a:lstStyle>
            <a:lvl1pPr marL="0" indent="0">
              <a:buNone/>
              <a:defRPr sz="2000"/>
            </a:lvl1pPr>
          </a:lstStyle>
          <a:p>
            <a:pPr lvl="0"/>
            <a:r>
              <a:rPr lang="en-US"/>
              <a:t>Edit Master text styles</a:t>
            </a:r>
          </a:p>
        </p:txBody>
      </p:sp>
      <p:sp>
        <p:nvSpPr>
          <p:cNvPr id="12" name="Rectangle 11">
            <a:extLst>
              <a:ext uri="{FF2B5EF4-FFF2-40B4-BE49-F238E27FC236}">
                <a16:creationId xmlns:a16="http://schemas.microsoft.com/office/drawing/2014/main" id="{70272586-8341-2645-B3D0-ED4E40307089}"/>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3" name="Group 12">
            <a:extLst>
              <a:ext uri="{FF2B5EF4-FFF2-40B4-BE49-F238E27FC236}">
                <a16:creationId xmlns:a16="http://schemas.microsoft.com/office/drawing/2014/main" id="{7F6019E0-0676-CB48-94C3-046225869981}"/>
              </a:ext>
            </a:extLst>
          </p:cNvPr>
          <p:cNvGrpSpPr/>
          <p:nvPr userDrawn="1"/>
        </p:nvGrpSpPr>
        <p:grpSpPr>
          <a:xfrm>
            <a:off x="0" y="6712273"/>
            <a:ext cx="9144000" cy="145727"/>
            <a:chOff x="0" y="6712273"/>
            <a:chExt cx="9144000" cy="145727"/>
          </a:xfrm>
        </p:grpSpPr>
        <p:sp>
          <p:nvSpPr>
            <p:cNvPr id="14" name="Rectangle 13">
              <a:extLst>
                <a:ext uri="{FF2B5EF4-FFF2-40B4-BE49-F238E27FC236}">
                  <a16:creationId xmlns:a16="http://schemas.microsoft.com/office/drawing/2014/main" id="{740E34D4-E785-A142-AA75-67D940FE1347}"/>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741D24BB-00A8-8A44-9886-D37FF1EDBFB9}"/>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 name="Title 6">
            <a:extLst>
              <a:ext uri="{FF2B5EF4-FFF2-40B4-BE49-F238E27FC236}">
                <a16:creationId xmlns:a16="http://schemas.microsoft.com/office/drawing/2014/main" id="{8E21EB8C-9280-2846-ADBC-F2268D1F3EF4}"/>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8" name="Picture 2" descr="C:\Users\Olivia\Desktop\AdventHealth-Logo.png">
            <a:extLst>
              <a:ext uri="{FF2B5EF4-FFF2-40B4-BE49-F238E27FC236}">
                <a16:creationId xmlns:a16="http://schemas.microsoft.com/office/drawing/2014/main" id="{4AED76AC-EE7F-1742-815B-087A591C3837}"/>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368762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685800" rtl="0" eaLnBrk="1" latinLnBrk="0" hangingPunct="1">
        <a:lnSpc>
          <a:spcPct val="90000"/>
        </a:lnSpc>
        <a:spcBef>
          <a:spcPct val="0"/>
        </a:spcBef>
        <a:buNone/>
        <a:defRPr sz="3300" b="1" i="0" kern="1200">
          <a:solidFill>
            <a:srgbClr val="192757"/>
          </a:solidFill>
          <a:latin typeface="Arial" charset="0"/>
          <a:ea typeface="Arial" charset="0"/>
          <a:cs typeface="Arial" charset="0"/>
        </a:defRPr>
      </a:lvl1pPr>
    </p:titleStyle>
    <p:bodyStyle>
      <a:lvl1pPr marL="230188" indent="-230188" algn="l" defTabSz="685800" rtl="0" eaLnBrk="1" latinLnBrk="0" hangingPunct="1">
        <a:lnSpc>
          <a:spcPct val="90000"/>
        </a:lnSpc>
        <a:spcBef>
          <a:spcPts val="750"/>
        </a:spcBef>
        <a:buClr>
          <a:srgbClr val="192757"/>
        </a:buClr>
        <a:buFont typeface="Wingdings" charset="2"/>
        <a:buChar char="§"/>
        <a:defRPr sz="18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mailto:Commissions@HF.org" TargetMode="External"/><Relationship Id="rId2" Type="http://schemas.openxmlformats.org/officeDocument/2006/relationships/hyperlink" Target="mailto:HFBroker@HF.org" TargetMode="External"/><Relationship Id="rId1" Type="http://schemas.openxmlformats.org/officeDocument/2006/relationships/slideLayout" Target="../slideLayouts/slideLayout6.xml"/><Relationship Id="rId6" Type="http://schemas.openxmlformats.org/officeDocument/2006/relationships/hyperlink" Target="mailto:HF-brokers@plusoscar.com" TargetMode="External"/><Relationship Id="rId5" Type="http://schemas.openxmlformats.org/officeDocument/2006/relationships/hyperlink" Target="mailto:HFHPInfo@HF.org" TargetMode="External"/><Relationship Id="rId4" Type="http://schemas.openxmlformats.org/officeDocument/2006/relationships/hyperlink" Target="mailto:HF-brokercommissions@plusoscar.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ealthfirst2.destinationrx.com/PC/2022"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09C20EE0-320E-46AA-889F-542450CF1A3F}"/>
              </a:ext>
            </a:extLst>
          </p:cNvPr>
          <p:cNvSpPr txBox="1">
            <a:spLocks/>
          </p:cNvSpPr>
          <p:nvPr/>
        </p:nvSpPr>
        <p:spPr>
          <a:xfrm>
            <a:off x="280612" y="2526436"/>
            <a:ext cx="8582777" cy="1882376"/>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400" b="1" i="0" kern="1200">
                <a:solidFill>
                  <a:srgbClr val="192757"/>
                </a:solidFill>
                <a:latin typeface="Arial" charset="0"/>
                <a:ea typeface="Arial" charset="0"/>
                <a:cs typeface="Arial" charset="0"/>
              </a:defRPr>
            </a:lvl1pPr>
          </a:lstStyle>
          <a:p>
            <a:r>
              <a:rPr lang="en-US" sz="4000" dirty="0">
                <a:solidFill>
                  <a:schemeClr val="tx2"/>
                </a:solidFill>
                <a:latin typeface="Arial" panose="020B0604020202020204" pitchFamily="34" charset="0"/>
                <a:cs typeface="Arial" panose="020B0604020202020204" pitchFamily="34" charset="0"/>
              </a:rPr>
              <a:t>Medicare Enrollment Portal</a:t>
            </a:r>
            <a:endParaRPr lang="en-US" sz="4000" dirty="0">
              <a:solidFill>
                <a:schemeClr val="accent1"/>
              </a:solidFill>
              <a:latin typeface="Arial" panose="020B0604020202020204" pitchFamily="34" charset="0"/>
              <a:cs typeface="Arial" panose="020B0604020202020204" pitchFamily="34" charset="0"/>
            </a:endParaRPr>
          </a:p>
        </p:txBody>
      </p:sp>
      <p:sp>
        <p:nvSpPr>
          <p:cNvPr id="5" name="Rectangle 13">
            <a:extLst>
              <a:ext uri="{FF2B5EF4-FFF2-40B4-BE49-F238E27FC236}">
                <a16:creationId xmlns:a16="http://schemas.microsoft.com/office/drawing/2014/main" id="{C98A7713-4846-4927-AD84-C28B605A2ECE}"/>
              </a:ext>
            </a:extLst>
          </p:cNvPr>
          <p:cNvSpPr txBox="1">
            <a:spLocks/>
          </p:cNvSpPr>
          <p:nvPr/>
        </p:nvSpPr>
        <p:spPr>
          <a:xfrm>
            <a:off x="2367029" y="4714050"/>
            <a:ext cx="4409942" cy="573583"/>
          </a:xfrm>
          <a:prstGeom prst="rect">
            <a:avLst/>
          </a:prstGeom>
        </p:spPr>
        <p:txBody>
          <a:bodyPr>
            <a:normAutofit lnSpcReduction="10000"/>
          </a:bodyPr>
          <a:lstStyle>
            <a:lvl1pPr marL="230188" indent="-230188" algn="l" defTabSz="685800" rtl="0" eaLnBrk="1" latinLnBrk="0" hangingPunct="1">
              <a:lnSpc>
                <a:spcPct val="90000"/>
              </a:lnSpc>
              <a:spcBef>
                <a:spcPts val="750"/>
              </a:spcBef>
              <a:buClr>
                <a:srgbClr val="192757"/>
              </a:buClr>
              <a:buFont typeface="Wingdings" charset="2"/>
              <a:buChar char="§"/>
              <a:defRPr sz="18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3600" dirty="0">
                <a:solidFill>
                  <a:schemeClr val="accent1"/>
                </a:solidFill>
                <a:latin typeface="Arial" panose="020B0604020202020204" pitchFamily="34" charset="0"/>
                <a:cs typeface="Arial" panose="020B0604020202020204" pitchFamily="34" charset="0"/>
              </a:rPr>
              <a:t>Broker Training </a:t>
            </a:r>
          </a:p>
        </p:txBody>
      </p:sp>
      <p:sp>
        <p:nvSpPr>
          <p:cNvPr id="2" name="Rectangle 1"/>
          <p:cNvSpPr/>
          <p:nvPr/>
        </p:nvSpPr>
        <p:spPr>
          <a:xfrm>
            <a:off x="8010226" y="6506886"/>
            <a:ext cx="646331" cy="230832"/>
          </a:xfrm>
          <a:prstGeom prst="rect">
            <a:avLst/>
          </a:prstGeom>
        </p:spPr>
        <p:txBody>
          <a:bodyPr wrap="none">
            <a:spAutoFit/>
          </a:bodyPr>
          <a:lstStyle/>
          <a:p>
            <a:r>
              <a:rPr lang="en-US" sz="900" dirty="0"/>
              <a:t>10182021</a:t>
            </a:r>
          </a:p>
        </p:txBody>
      </p:sp>
    </p:spTree>
    <p:extLst>
      <p:ext uri="{BB962C8B-B14F-4D97-AF65-F5344CB8AC3E}">
        <p14:creationId xmlns:p14="http://schemas.microsoft.com/office/powerpoint/2010/main" val="244201388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B4BA463-03A1-42CF-B8E4-5DF127F6DF17}"/>
              </a:ext>
            </a:extLst>
          </p:cNvPr>
          <p:cNvPicPr>
            <a:picLocks noChangeAspect="1"/>
          </p:cNvPicPr>
          <p:nvPr/>
        </p:nvPicPr>
        <p:blipFill>
          <a:blip r:embed="rId2"/>
          <a:stretch>
            <a:fillRect/>
          </a:stretch>
        </p:blipFill>
        <p:spPr>
          <a:xfrm>
            <a:off x="4378036" y="848036"/>
            <a:ext cx="4765964" cy="4409745"/>
          </a:xfrm>
          <a:prstGeom prst="rect">
            <a:avLst/>
          </a:prstGeom>
        </p:spPr>
      </p:pic>
      <p:sp>
        <p:nvSpPr>
          <p:cNvPr id="6" name="Rectangle 5">
            <a:extLst>
              <a:ext uri="{FF2B5EF4-FFF2-40B4-BE49-F238E27FC236}">
                <a16:creationId xmlns:a16="http://schemas.microsoft.com/office/drawing/2014/main" id="{42C4EE2D-7CA9-4AAF-99E3-DB4AB5AD440F}"/>
              </a:ext>
            </a:extLst>
          </p:cNvPr>
          <p:cNvSpPr/>
          <p:nvPr/>
        </p:nvSpPr>
        <p:spPr>
          <a:xfrm>
            <a:off x="7802592" y="931967"/>
            <a:ext cx="731807" cy="25862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4CB1C0B-1A8C-4252-8E88-247D5AA31E06}"/>
              </a:ext>
            </a:extLst>
          </p:cNvPr>
          <p:cNvSpPr txBox="1"/>
          <p:nvPr/>
        </p:nvSpPr>
        <p:spPr>
          <a:xfrm>
            <a:off x="277906" y="1572510"/>
            <a:ext cx="4164785" cy="2308324"/>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After searching for an existing beneficiary profile in the system and selecting the client you would like to review, this beneficiary na</a:t>
            </a:r>
            <a:r>
              <a:rPr lang="en-US" dirty="0">
                <a:solidFill>
                  <a:schemeClr val="tx2"/>
                </a:solidFill>
                <a:latin typeface="Arial" panose="020B0604020202020204" pitchFamily="34" charset="0"/>
                <a:cs typeface="Arial" panose="020B0604020202020204" pitchFamily="34" charset="0"/>
              </a:rPr>
              <a:t>me will populate in the top navigation with a set of drop-down options to work from</a:t>
            </a:r>
            <a:r>
              <a:rPr lang="en-US" sz="1800" dirty="0">
                <a:solidFill>
                  <a:schemeClr val="tx2"/>
                </a:solidFill>
                <a:latin typeface="Arial" panose="020B0604020202020204" pitchFamily="34" charset="0"/>
                <a:cs typeface="Arial" panose="020B0604020202020204" pitchFamily="34" charset="0"/>
              </a:rPr>
              <a:t>. </a:t>
            </a:r>
          </a:p>
          <a:p>
            <a:endParaRPr lang="en-US" dirty="0">
              <a:solidFill>
                <a:schemeClr val="tx2"/>
              </a:solidFill>
              <a:latin typeface="Arial" panose="020B0604020202020204" pitchFamily="34" charset="0"/>
              <a:cs typeface="Arial" panose="020B0604020202020204" pitchFamily="34" charset="0"/>
            </a:endParaRPr>
          </a:p>
          <a:p>
            <a:endParaRPr lang="en-US" sz="1800" dirty="0">
              <a:solidFill>
                <a:schemeClr val="tx2"/>
              </a:solidFill>
              <a:latin typeface="Arial" panose="020B0604020202020204" pitchFamily="34" charset="0"/>
              <a:cs typeface="Arial" panose="020B0604020202020204" pitchFamily="34" charset="0"/>
            </a:endParaRPr>
          </a:p>
        </p:txBody>
      </p:sp>
      <p:sp>
        <p:nvSpPr>
          <p:cNvPr id="10" name="Title 3">
            <a:extLst>
              <a:ext uri="{FF2B5EF4-FFF2-40B4-BE49-F238E27FC236}">
                <a16:creationId xmlns:a16="http://schemas.microsoft.com/office/drawing/2014/main" id="{BE493F57-7DCB-404B-A6B7-486B7A0C4E00}"/>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Top Navigation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Beneficiary</a:t>
            </a:r>
          </a:p>
        </p:txBody>
      </p:sp>
      <p:sp>
        <p:nvSpPr>
          <p:cNvPr id="12" name="Rectangle 11">
            <a:extLst>
              <a:ext uri="{FF2B5EF4-FFF2-40B4-BE49-F238E27FC236}">
                <a16:creationId xmlns:a16="http://schemas.microsoft.com/office/drawing/2014/main" id="{0AC9B21A-4670-4363-BD52-A42220015934}"/>
              </a:ext>
            </a:extLst>
          </p:cNvPr>
          <p:cNvSpPr/>
          <p:nvPr/>
        </p:nvSpPr>
        <p:spPr>
          <a:xfrm>
            <a:off x="7924512" y="1190587"/>
            <a:ext cx="1007052" cy="137712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532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C2AF12-BF05-4BCE-8EE9-1E5B863E9057}"/>
              </a:ext>
            </a:extLst>
          </p:cNvPr>
          <p:cNvSpPr>
            <a:spLocks noGrp="1"/>
          </p:cNvSpPr>
          <p:nvPr>
            <p:ph sz="quarter" idx="10"/>
          </p:nvPr>
        </p:nvSpPr>
        <p:spPr>
          <a:xfrm>
            <a:off x="365759" y="1533236"/>
            <a:ext cx="4344785" cy="4664364"/>
          </a:xfrm>
        </p:spPr>
        <p:txBody>
          <a:bodyPr>
            <a:noAutofit/>
          </a:bodyPr>
          <a:lstStyle/>
          <a:p>
            <a:pPr marL="0" indent="0">
              <a:spcBef>
                <a:spcPts val="0"/>
              </a:spcBef>
              <a:spcAft>
                <a:spcPts val="1200"/>
              </a:spcAft>
              <a:buNone/>
            </a:pPr>
            <a:r>
              <a:rPr lang="en-US" sz="1800" dirty="0">
                <a:solidFill>
                  <a:schemeClr val="tx2"/>
                </a:solidFill>
                <a:latin typeface="Arial" panose="020B0604020202020204" pitchFamily="34" charset="0"/>
                <a:cs typeface="Arial" panose="020B0604020202020204" pitchFamily="34" charset="0"/>
              </a:rPr>
              <a:t>If a beneficiary profile does not exist in the system, follow these steps:</a:t>
            </a:r>
          </a:p>
          <a:p>
            <a:pPr marL="0" indent="0">
              <a:spcBef>
                <a:spcPts val="0"/>
              </a:spcBef>
              <a:spcAft>
                <a:spcPts val="1200"/>
              </a:spcAft>
              <a:buNone/>
            </a:pPr>
            <a:r>
              <a:rPr lang="en-US" sz="1800" dirty="0">
                <a:solidFill>
                  <a:schemeClr val="tx2"/>
                </a:solidFill>
                <a:latin typeface="Arial" panose="020B0604020202020204" pitchFamily="34" charset="0"/>
                <a:cs typeface="Arial" panose="020B0604020202020204" pitchFamily="34" charset="0"/>
              </a:rPr>
              <a:t>To create a </a:t>
            </a:r>
            <a:r>
              <a:rPr lang="en-US" sz="1800" b="1" dirty="0">
                <a:solidFill>
                  <a:schemeClr val="tx2"/>
                </a:solidFill>
                <a:latin typeface="Arial" panose="020B0604020202020204" pitchFamily="34" charset="0"/>
                <a:cs typeface="Arial" panose="020B0604020202020204" pitchFamily="34" charset="0"/>
              </a:rPr>
              <a:t>New Profile</a:t>
            </a:r>
            <a:r>
              <a:rPr lang="en-US" sz="1800" dirty="0">
                <a:solidFill>
                  <a:schemeClr val="tx2"/>
                </a:solidFill>
                <a:latin typeface="Arial" panose="020B0604020202020204" pitchFamily="34" charset="0"/>
                <a:cs typeface="Arial" panose="020B0604020202020204" pitchFamily="34" charset="0"/>
              </a:rPr>
              <a:t>:</a:t>
            </a:r>
          </a:p>
          <a:p>
            <a:pPr marL="342900">
              <a:spcBef>
                <a:spcPts val="0"/>
              </a:spcBef>
              <a:spcAft>
                <a:spcPts val="1200"/>
              </a:spcAft>
              <a:buFont typeface="+mj-lt"/>
              <a:buAutoNum type="arabicPeriod"/>
            </a:pPr>
            <a:r>
              <a:rPr lang="en-US" sz="1800" dirty="0">
                <a:solidFill>
                  <a:schemeClr val="tx2"/>
                </a:solidFill>
                <a:latin typeface="Arial" panose="020B0604020202020204" pitchFamily="34" charset="0"/>
                <a:cs typeface="Arial" panose="020B0604020202020204" pitchFamily="34" charset="0"/>
              </a:rPr>
              <a:t>Click </a:t>
            </a:r>
            <a:r>
              <a:rPr lang="en-US" sz="1800" b="1" dirty="0">
                <a:solidFill>
                  <a:schemeClr val="tx2"/>
                </a:solidFill>
                <a:latin typeface="Arial" panose="020B0604020202020204" pitchFamily="34" charset="0"/>
                <a:cs typeface="Arial" panose="020B0604020202020204" pitchFamily="34" charset="0"/>
              </a:rPr>
              <a:t>New Profile</a:t>
            </a:r>
          </a:p>
          <a:p>
            <a:pPr marL="342900">
              <a:spcBef>
                <a:spcPts val="0"/>
              </a:spcBef>
              <a:spcAft>
                <a:spcPts val="1200"/>
              </a:spcAft>
              <a:buFont typeface="+mj-lt"/>
              <a:buAutoNum type="arabicPeriod"/>
            </a:pPr>
            <a:r>
              <a:rPr lang="en-US" sz="1800" dirty="0">
                <a:solidFill>
                  <a:schemeClr val="tx2"/>
                </a:solidFill>
                <a:latin typeface="Arial" panose="020B0604020202020204" pitchFamily="34" charset="0"/>
                <a:cs typeface="Arial" panose="020B0604020202020204" pitchFamily="34" charset="0"/>
              </a:rPr>
              <a:t>Enter </a:t>
            </a:r>
            <a:r>
              <a:rPr lang="en-US" sz="1800" b="1" dirty="0">
                <a:solidFill>
                  <a:schemeClr val="tx2"/>
                </a:solidFill>
                <a:latin typeface="Arial" panose="020B0604020202020204" pitchFamily="34" charset="0"/>
                <a:cs typeface="Arial" panose="020B0604020202020204" pitchFamily="34" charset="0"/>
              </a:rPr>
              <a:t>required information</a:t>
            </a:r>
          </a:p>
          <a:p>
            <a:pPr marL="342900">
              <a:spcBef>
                <a:spcPts val="0"/>
              </a:spcBef>
              <a:spcAft>
                <a:spcPts val="1200"/>
              </a:spcAft>
              <a:buFont typeface="+mj-lt"/>
              <a:buAutoNum type="arabicPeriod"/>
            </a:pPr>
            <a:r>
              <a:rPr lang="en-US" sz="1800" dirty="0">
                <a:solidFill>
                  <a:schemeClr val="tx2"/>
                </a:solidFill>
                <a:latin typeface="Arial" panose="020B0604020202020204" pitchFamily="34" charset="0"/>
                <a:cs typeface="Arial" panose="020B0604020202020204" pitchFamily="34" charset="0"/>
              </a:rPr>
              <a:t>Click </a:t>
            </a:r>
            <a:r>
              <a:rPr lang="en-US" sz="1800" b="1" dirty="0">
                <a:solidFill>
                  <a:schemeClr val="tx2"/>
                </a:solidFill>
                <a:latin typeface="Arial" panose="020B0604020202020204" pitchFamily="34" charset="0"/>
                <a:cs typeface="Arial" panose="020B0604020202020204" pitchFamily="34" charset="0"/>
              </a:rPr>
              <a:t>Save</a:t>
            </a:r>
            <a:endParaRPr lang="en-US" sz="1800" dirty="0">
              <a:solidFill>
                <a:schemeClr val="tx2"/>
              </a:solidFill>
            </a:endParaRPr>
          </a:p>
          <a:p>
            <a:pPr marL="0" indent="0">
              <a:spcBef>
                <a:spcPts val="0"/>
              </a:spcBef>
              <a:spcAft>
                <a:spcPts val="600"/>
              </a:spcAft>
              <a:buNone/>
            </a:pPr>
            <a:r>
              <a:rPr lang="en-US" sz="1800" dirty="0">
                <a:solidFill>
                  <a:schemeClr val="tx2"/>
                </a:solidFill>
                <a:latin typeface="Arial" panose="020B0604020202020204" pitchFamily="34" charset="0"/>
                <a:cs typeface="Arial" panose="020B0604020202020204" pitchFamily="34" charset="0"/>
              </a:rPr>
              <a:t>After a New Profile is created, you can:</a:t>
            </a:r>
          </a:p>
          <a:p>
            <a:pPr>
              <a:spcBef>
                <a:spcPts val="0"/>
              </a:spcBef>
              <a:buFont typeface="Wingdings" panose="05000000000000000000" pitchFamily="2" charset="2"/>
              <a:buChar char="§"/>
            </a:pPr>
            <a:r>
              <a:rPr lang="en-US" sz="1800" dirty="0">
                <a:solidFill>
                  <a:schemeClr val="tx2"/>
                </a:solidFill>
                <a:latin typeface="Arial" panose="020B0604020202020204" pitchFamily="34" charset="0"/>
                <a:cs typeface="Arial" panose="020B0604020202020204" pitchFamily="34" charset="0"/>
              </a:rPr>
              <a:t>Edit the beneficiary’s information</a:t>
            </a:r>
          </a:p>
          <a:p>
            <a:pPr>
              <a:spcBef>
                <a:spcPts val="0"/>
              </a:spcBef>
              <a:buFont typeface="Wingdings" panose="05000000000000000000" pitchFamily="2" charset="2"/>
              <a:buChar char="§"/>
            </a:pPr>
            <a:r>
              <a:rPr lang="en-US" sz="1800" dirty="0">
                <a:solidFill>
                  <a:schemeClr val="tx2"/>
                </a:solidFill>
                <a:latin typeface="Arial" panose="020B0604020202020204" pitchFamily="34" charset="0"/>
                <a:cs typeface="Arial" panose="020B0604020202020204" pitchFamily="34" charset="0"/>
              </a:rPr>
              <a:t>Shop for plans</a:t>
            </a:r>
          </a:p>
          <a:p>
            <a:pPr>
              <a:spcBef>
                <a:spcPts val="0"/>
              </a:spcBef>
              <a:buFont typeface="Wingdings" panose="05000000000000000000" pitchFamily="2" charset="2"/>
              <a:buChar char="§"/>
            </a:pPr>
            <a:r>
              <a:rPr lang="en-US" sz="1800" dirty="0">
                <a:solidFill>
                  <a:schemeClr val="tx2"/>
                </a:solidFill>
                <a:latin typeface="Arial" panose="020B0604020202020204" pitchFamily="34" charset="0"/>
                <a:cs typeface="Arial" panose="020B0604020202020204" pitchFamily="34" charset="0"/>
              </a:rPr>
              <a:t>Add preferences information</a:t>
            </a:r>
          </a:p>
          <a:p>
            <a:pPr>
              <a:spcBef>
                <a:spcPts val="0"/>
              </a:spcBef>
              <a:buFont typeface="Wingdings" panose="05000000000000000000" pitchFamily="2" charset="2"/>
              <a:buChar char="§"/>
            </a:pPr>
            <a:r>
              <a:rPr lang="en-US" sz="1800" dirty="0">
                <a:solidFill>
                  <a:schemeClr val="tx2"/>
                </a:solidFill>
                <a:latin typeface="Arial" panose="020B0604020202020204" pitchFamily="34" charset="0"/>
                <a:cs typeface="Arial" panose="020B0604020202020204" pitchFamily="34" charset="0"/>
              </a:rPr>
              <a:t>Send a Scope of Appointment</a:t>
            </a:r>
          </a:p>
          <a:p>
            <a:pPr>
              <a:spcBef>
                <a:spcPts val="0"/>
              </a:spcBef>
              <a:buFont typeface="Wingdings" panose="05000000000000000000" pitchFamily="2" charset="2"/>
              <a:buChar char="§"/>
            </a:pPr>
            <a:r>
              <a:rPr lang="en-US" sz="1800" dirty="0">
                <a:solidFill>
                  <a:schemeClr val="tx2"/>
                </a:solidFill>
                <a:latin typeface="Arial" panose="020B0604020202020204" pitchFamily="34" charset="0"/>
                <a:cs typeface="Arial" panose="020B0604020202020204" pitchFamily="34" charset="0"/>
              </a:rPr>
              <a:t>Send a Quick Quote</a:t>
            </a:r>
          </a:p>
          <a:p>
            <a:pPr>
              <a:spcBef>
                <a:spcPts val="0"/>
              </a:spcBef>
              <a:buFont typeface="Wingdings" panose="05000000000000000000" pitchFamily="2" charset="2"/>
              <a:buChar char="§"/>
            </a:pPr>
            <a:r>
              <a:rPr lang="en-US" sz="1800" dirty="0">
                <a:solidFill>
                  <a:schemeClr val="tx2"/>
                </a:solidFill>
                <a:latin typeface="Arial" panose="020B0604020202020204" pitchFamily="34" charset="0"/>
                <a:cs typeface="Arial" panose="020B0604020202020204" pitchFamily="34" charset="0"/>
              </a:rPr>
              <a:t>Start Enrollment </a:t>
            </a:r>
            <a:r>
              <a:rPr lang="en-US" sz="1800" b="0" i="0" u="none" strike="noStrike" baseline="0" dirty="0">
                <a:solidFill>
                  <a:schemeClr val="tx2"/>
                </a:solidFill>
                <a:latin typeface="Corbel" panose="020B0503020204020204" pitchFamily="34" charset="0"/>
              </a:rPr>
              <a:t>	</a:t>
            </a:r>
          </a:p>
          <a:p>
            <a:pPr marL="0" indent="0">
              <a:buNone/>
            </a:pPr>
            <a:endParaRPr lang="en-US" sz="1800" b="0" i="0" u="none" strike="noStrike" baseline="0" dirty="0">
              <a:solidFill>
                <a:schemeClr val="tx2"/>
              </a:solidFill>
              <a:latin typeface="Corbel" panose="020B0503020204020204" pitchFamily="34" charset="0"/>
            </a:endParaRPr>
          </a:p>
          <a:p>
            <a:pPr marL="0" indent="0">
              <a:buNone/>
            </a:pPr>
            <a:endParaRPr lang="en-US" sz="1800" b="0" i="0" u="none" strike="noStrike" baseline="0" dirty="0">
              <a:solidFill>
                <a:schemeClr val="tx2"/>
              </a:solidFill>
              <a:latin typeface="Corbel" panose="020B0503020204020204" pitchFamily="34" charset="0"/>
            </a:endParaRPr>
          </a:p>
          <a:p>
            <a:pPr marL="0" indent="0">
              <a:buNone/>
            </a:pPr>
            <a:endParaRPr lang="en-US" sz="1800" dirty="0">
              <a:solidFill>
                <a:schemeClr val="tx2"/>
              </a:solidFill>
            </a:endParaRPr>
          </a:p>
        </p:txBody>
      </p:sp>
      <p:pic>
        <p:nvPicPr>
          <p:cNvPr id="8" name="Picture 7">
            <a:extLst>
              <a:ext uri="{FF2B5EF4-FFF2-40B4-BE49-F238E27FC236}">
                <a16:creationId xmlns:a16="http://schemas.microsoft.com/office/drawing/2014/main" id="{2D330082-A181-4C15-B818-D262EEA17015}"/>
              </a:ext>
            </a:extLst>
          </p:cNvPr>
          <p:cNvPicPr>
            <a:picLocks noChangeAspect="1"/>
          </p:cNvPicPr>
          <p:nvPr/>
        </p:nvPicPr>
        <p:blipFill>
          <a:blip r:embed="rId2"/>
          <a:stretch>
            <a:fillRect/>
          </a:stretch>
        </p:blipFill>
        <p:spPr>
          <a:xfrm>
            <a:off x="4572000" y="97520"/>
            <a:ext cx="4560709" cy="4936297"/>
          </a:xfrm>
          <a:prstGeom prst="rect">
            <a:avLst/>
          </a:prstGeom>
          <a:solidFill>
            <a:srgbClr val="192756"/>
          </a:solidFill>
          <a:ln w="3175">
            <a:solidFill>
              <a:srgbClr val="192756"/>
            </a:solidFill>
          </a:ln>
        </p:spPr>
      </p:pic>
      <p:sp>
        <p:nvSpPr>
          <p:cNvPr id="5" name="Rectangle 4">
            <a:extLst>
              <a:ext uri="{FF2B5EF4-FFF2-40B4-BE49-F238E27FC236}">
                <a16:creationId xmlns:a16="http://schemas.microsoft.com/office/drawing/2014/main" id="{12C55413-F2FA-42FB-AF5A-2D5EBD8DF5E9}"/>
              </a:ext>
            </a:extLst>
          </p:cNvPr>
          <p:cNvSpPr/>
          <p:nvPr/>
        </p:nvSpPr>
        <p:spPr>
          <a:xfrm>
            <a:off x="7704961" y="214572"/>
            <a:ext cx="672419" cy="24724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35AA08-3204-45FA-89EA-F54B0F36E784}"/>
              </a:ext>
            </a:extLst>
          </p:cNvPr>
          <p:cNvSpPr/>
          <p:nvPr/>
        </p:nvSpPr>
        <p:spPr>
          <a:xfrm>
            <a:off x="7033773" y="4025191"/>
            <a:ext cx="863311" cy="25238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7A65F12-B9AD-48FF-B387-D213ACD1191E}"/>
              </a:ext>
            </a:extLst>
          </p:cNvPr>
          <p:cNvSpPr/>
          <p:nvPr/>
        </p:nvSpPr>
        <p:spPr>
          <a:xfrm>
            <a:off x="5544910" y="4636654"/>
            <a:ext cx="2352174" cy="34330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FA64D89B-F45D-4B27-8E04-BD35A829C3B6}"/>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Top Navigation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New Profile</a:t>
            </a:r>
          </a:p>
        </p:txBody>
      </p:sp>
    </p:spTree>
    <p:extLst>
      <p:ext uri="{BB962C8B-B14F-4D97-AF65-F5344CB8AC3E}">
        <p14:creationId xmlns:p14="http://schemas.microsoft.com/office/powerpoint/2010/main" val="776485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C2421A-7301-45A5-B593-3A8C79B11256}"/>
              </a:ext>
            </a:extLst>
          </p:cNvPr>
          <p:cNvSpPr>
            <a:spLocks noGrp="1"/>
          </p:cNvSpPr>
          <p:nvPr>
            <p:ph sz="quarter" idx="12"/>
          </p:nvPr>
        </p:nvSpPr>
        <p:spPr>
          <a:xfrm>
            <a:off x="365760" y="1157684"/>
            <a:ext cx="3943002" cy="4946644"/>
          </a:xfrm>
        </p:spPr>
        <p:txBody>
          <a:bodyPr>
            <a:noAutofit/>
          </a:bodyPr>
          <a:lstStyle/>
          <a:p>
            <a:pPr>
              <a:spcBef>
                <a:spcPts val="600"/>
              </a:spcBef>
              <a:spcAft>
                <a:spcPts val="1200"/>
              </a:spcAft>
            </a:pPr>
            <a:r>
              <a:rPr lang="en-US" sz="1800" b="1" dirty="0">
                <a:solidFill>
                  <a:schemeClr val="tx2"/>
                </a:solidFill>
              </a:rPr>
              <a:t>Notes </a:t>
            </a:r>
            <a:r>
              <a:rPr lang="en-US" sz="1800" dirty="0">
                <a:solidFill>
                  <a:schemeClr val="tx2"/>
                </a:solidFill>
              </a:rPr>
              <a:t>can be added to track:</a:t>
            </a:r>
          </a:p>
          <a:p>
            <a:pPr marL="342900" indent="-342900">
              <a:spcBef>
                <a:spcPts val="600"/>
              </a:spcBef>
              <a:spcAft>
                <a:spcPts val="1200"/>
              </a:spcAft>
              <a:buFont typeface="Wingdings" panose="05000000000000000000" pitchFamily="2" charset="2"/>
              <a:buChar char="§"/>
            </a:pPr>
            <a:r>
              <a:rPr lang="en-US" sz="1800" dirty="0">
                <a:solidFill>
                  <a:schemeClr val="tx2"/>
                </a:solidFill>
              </a:rPr>
              <a:t>Sending electronic SOAs</a:t>
            </a:r>
          </a:p>
          <a:p>
            <a:pPr marL="342900" indent="-342900">
              <a:spcBef>
                <a:spcPts val="600"/>
              </a:spcBef>
              <a:spcAft>
                <a:spcPts val="1200"/>
              </a:spcAft>
              <a:buFont typeface="Wingdings" panose="05000000000000000000" pitchFamily="2" charset="2"/>
              <a:buChar char="§"/>
            </a:pPr>
            <a:r>
              <a:rPr lang="en-US" sz="1800" dirty="0">
                <a:solidFill>
                  <a:schemeClr val="tx2"/>
                </a:solidFill>
              </a:rPr>
              <a:t>Enrollment applications sent via email or text</a:t>
            </a:r>
          </a:p>
          <a:p>
            <a:pPr>
              <a:spcBef>
                <a:spcPts val="600"/>
              </a:spcBef>
              <a:spcAft>
                <a:spcPts val="1200"/>
              </a:spcAft>
            </a:pPr>
            <a:r>
              <a:rPr lang="en-US" sz="1800" dirty="0">
                <a:solidFill>
                  <a:schemeClr val="tx2"/>
                </a:solidFill>
              </a:rPr>
              <a:t>Some actions agents perform in the system generate notes automatically. For example, when agents send an electronic scope of appointment form, the email and date are added as a note. </a:t>
            </a:r>
          </a:p>
          <a:p>
            <a:pPr marL="0" indent="0">
              <a:spcBef>
                <a:spcPts val="600"/>
              </a:spcBef>
              <a:spcAft>
                <a:spcPts val="1200"/>
              </a:spcAft>
              <a:buNone/>
            </a:pPr>
            <a:r>
              <a:rPr lang="en-US" sz="1800" dirty="0">
                <a:solidFill>
                  <a:schemeClr val="tx2"/>
                </a:solidFill>
              </a:rPr>
              <a:t>Click </a:t>
            </a:r>
            <a:r>
              <a:rPr lang="en-US" sz="1800" b="1" dirty="0">
                <a:solidFill>
                  <a:schemeClr val="tx2"/>
                </a:solidFill>
              </a:rPr>
              <a:t>Save</a:t>
            </a:r>
            <a:r>
              <a:rPr lang="en-US" sz="1800" dirty="0">
                <a:solidFill>
                  <a:schemeClr val="tx2"/>
                </a:solidFill>
              </a:rPr>
              <a:t> after entering any Notes.</a:t>
            </a:r>
          </a:p>
          <a:p>
            <a:pPr marL="0" indent="0">
              <a:buNone/>
            </a:pPr>
            <a:endParaRPr lang="en-US" sz="1800" b="0" i="0" u="none" strike="noStrike" baseline="0" dirty="0">
              <a:solidFill>
                <a:schemeClr val="tx2"/>
              </a:solidFill>
              <a:latin typeface="Corbel" panose="020B0503020204020204" pitchFamily="34" charset="0"/>
            </a:endParaRPr>
          </a:p>
        </p:txBody>
      </p:sp>
      <p:pic>
        <p:nvPicPr>
          <p:cNvPr id="12" name="Picture 11">
            <a:extLst>
              <a:ext uri="{FF2B5EF4-FFF2-40B4-BE49-F238E27FC236}">
                <a16:creationId xmlns:a16="http://schemas.microsoft.com/office/drawing/2014/main" id="{C6E218A1-CC0A-4FDE-890B-4752224F4D2D}"/>
              </a:ext>
            </a:extLst>
          </p:cNvPr>
          <p:cNvPicPr>
            <a:picLocks noChangeAspect="1"/>
          </p:cNvPicPr>
          <p:nvPr/>
        </p:nvPicPr>
        <p:blipFill>
          <a:blip r:embed="rId2"/>
          <a:stretch>
            <a:fillRect/>
          </a:stretch>
        </p:blipFill>
        <p:spPr>
          <a:xfrm>
            <a:off x="4573731" y="97905"/>
            <a:ext cx="4570269" cy="4946644"/>
          </a:xfrm>
          <a:prstGeom prst="rect">
            <a:avLst/>
          </a:prstGeom>
          <a:solidFill>
            <a:srgbClr val="192756"/>
          </a:solidFill>
          <a:ln w="3175">
            <a:solidFill>
              <a:srgbClr val="192756"/>
            </a:solidFill>
          </a:ln>
        </p:spPr>
      </p:pic>
      <p:sp>
        <p:nvSpPr>
          <p:cNvPr id="13" name="Rectangle 12">
            <a:extLst>
              <a:ext uri="{FF2B5EF4-FFF2-40B4-BE49-F238E27FC236}">
                <a16:creationId xmlns:a16="http://schemas.microsoft.com/office/drawing/2014/main" id="{F283D60A-D11D-4B43-9491-506725DCF4C4}"/>
              </a:ext>
            </a:extLst>
          </p:cNvPr>
          <p:cNvSpPr/>
          <p:nvPr/>
        </p:nvSpPr>
        <p:spPr>
          <a:xfrm>
            <a:off x="7889816" y="923682"/>
            <a:ext cx="1254184" cy="80351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DB3A56-8A40-444A-BA84-6C753CFA5AD4}"/>
              </a:ext>
            </a:extLst>
          </p:cNvPr>
          <p:cNvSpPr/>
          <p:nvPr/>
        </p:nvSpPr>
        <p:spPr>
          <a:xfrm>
            <a:off x="6982690" y="3980872"/>
            <a:ext cx="934834" cy="34232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C0C6E2A8-0058-4080-9733-B5C1F5CD496B}"/>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Profile Notes</a:t>
            </a:r>
          </a:p>
        </p:txBody>
      </p:sp>
    </p:spTree>
    <p:extLst>
      <p:ext uri="{BB962C8B-B14F-4D97-AF65-F5344CB8AC3E}">
        <p14:creationId xmlns:p14="http://schemas.microsoft.com/office/powerpoint/2010/main" val="3817722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C2421A-7301-45A5-B593-3A8C79B11256}"/>
              </a:ext>
            </a:extLst>
          </p:cNvPr>
          <p:cNvSpPr>
            <a:spLocks noGrp="1"/>
          </p:cNvSpPr>
          <p:nvPr>
            <p:ph sz="quarter" idx="12"/>
          </p:nvPr>
        </p:nvSpPr>
        <p:spPr>
          <a:xfrm>
            <a:off x="365760" y="1157684"/>
            <a:ext cx="3943002" cy="4946644"/>
          </a:xfrm>
        </p:spPr>
        <p:txBody>
          <a:bodyPr>
            <a:noAutofit/>
          </a:bodyPr>
          <a:lstStyle/>
          <a:p>
            <a:pPr>
              <a:spcBef>
                <a:spcPts val="0"/>
              </a:spcBef>
              <a:spcAft>
                <a:spcPts val="1200"/>
              </a:spcAft>
            </a:pPr>
            <a:r>
              <a:rPr lang="en-US" sz="1800" b="1" dirty="0">
                <a:solidFill>
                  <a:schemeClr val="tx2"/>
                </a:solidFill>
              </a:rPr>
              <a:t>Tasks</a:t>
            </a:r>
            <a:r>
              <a:rPr lang="en-US" sz="1800" dirty="0">
                <a:solidFill>
                  <a:schemeClr val="tx2"/>
                </a:solidFill>
              </a:rPr>
              <a:t> allow you to create reminders to perform actions to assist a beneficiary.  These include:</a:t>
            </a:r>
          </a:p>
          <a:p>
            <a:pPr marL="342900" indent="-342900">
              <a:spcBef>
                <a:spcPts val="0"/>
              </a:spcBef>
              <a:spcAft>
                <a:spcPts val="1200"/>
              </a:spcAft>
              <a:buFont typeface="Wingdings" panose="05000000000000000000" pitchFamily="2" charset="2"/>
              <a:buChar char="§"/>
            </a:pPr>
            <a:r>
              <a:rPr lang="en-US" sz="1800" dirty="0">
                <a:solidFill>
                  <a:schemeClr val="tx2"/>
                </a:solidFill>
              </a:rPr>
              <a:t>Check SOA completion</a:t>
            </a:r>
          </a:p>
          <a:p>
            <a:pPr marL="342900" indent="-342900">
              <a:spcBef>
                <a:spcPts val="0"/>
              </a:spcBef>
              <a:spcAft>
                <a:spcPts val="1200"/>
              </a:spcAft>
              <a:buFont typeface="Wingdings" panose="05000000000000000000" pitchFamily="2" charset="2"/>
              <a:buChar char="§"/>
            </a:pPr>
            <a:r>
              <a:rPr lang="en-US" sz="1800" dirty="0">
                <a:solidFill>
                  <a:schemeClr val="tx2"/>
                </a:solidFill>
              </a:rPr>
              <a:t>Email materials or plan documents to beneficiary</a:t>
            </a:r>
          </a:p>
          <a:p>
            <a:pPr marL="342900" indent="-342900">
              <a:spcBef>
                <a:spcPts val="0"/>
              </a:spcBef>
              <a:spcAft>
                <a:spcPts val="1200"/>
              </a:spcAft>
              <a:buFont typeface="Wingdings" panose="05000000000000000000" pitchFamily="2" charset="2"/>
              <a:buChar char="§"/>
            </a:pPr>
            <a:r>
              <a:rPr lang="en-US" sz="1800" dirty="0">
                <a:solidFill>
                  <a:schemeClr val="tx2"/>
                </a:solidFill>
              </a:rPr>
              <a:t>Upload/view SOA’s from desktop</a:t>
            </a:r>
          </a:p>
          <a:p>
            <a:pPr marL="342900" indent="-342900">
              <a:spcBef>
                <a:spcPts val="0"/>
              </a:spcBef>
              <a:spcAft>
                <a:spcPts val="1200"/>
              </a:spcAft>
              <a:buFont typeface="Wingdings" panose="05000000000000000000" pitchFamily="2" charset="2"/>
              <a:buChar char="§"/>
            </a:pPr>
            <a:r>
              <a:rPr lang="en-US" sz="1800" dirty="0">
                <a:solidFill>
                  <a:schemeClr val="tx2"/>
                </a:solidFill>
              </a:rPr>
              <a:t>Document a scheduled meeting with the beneficiary</a:t>
            </a:r>
          </a:p>
          <a:p>
            <a:pPr indent="-230188">
              <a:spcBef>
                <a:spcPts val="0"/>
              </a:spcBef>
              <a:spcAft>
                <a:spcPts val="1200"/>
              </a:spcAft>
            </a:pPr>
            <a:r>
              <a:rPr lang="en-US" sz="1800" dirty="0">
                <a:solidFill>
                  <a:schemeClr val="tx2"/>
                </a:solidFill>
              </a:rPr>
              <a:t>Click </a:t>
            </a:r>
            <a:r>
              <a:rPr lang="en-US" sz="1800" b="1" dirty="0">
                <a:solidFill>
                  <a:schemeClr val="tx2"/>
                </a:solidFill>
              </a:rPr>
              <a:t>Save</a:t>
            </a:r>
            <a:r>
              <a:rPr lang="en-US" sz="1800" dirty="0">
                <a:solidFill>
                  <a:schemeClr val="tx2"/>
                </a:solidFill>
              </a:rPr>
              <a:t> after entering any Tasks.</a:t>
            </a:r>
          </a:p>
          <a:p>
            <a:pPr indent="-230188">
              <a:spcBef>
                <a:spcPts val="0"/>
              </a:spcBef>
              <a:spcAft>
                <a:spcPts val="1200"/>
              </a:spcAft>
            </a:pPr>
            <a:r>
              <a:rPr lang="en-US" sz="1800" dirty="0">
                <a:solidFill>
                  <a:schemeClr val="tx2"/>
                </a:solidFill>
              </a:rPr>
              <a:t>Click </a:t>
            </a:r>
            <a:r>
              <a:rPr lang="en-US" sz="1800" b="1" dirty="0">
                <a:solidFill>
                  <a:schemeClr val="tx2"/>
                </a:solidFill>
              </a:rPr>
              <a:t>Continue to plans</a:t>
            </a:r>
            <a:r>
              <a:rPr lang="en-US" sz="1800" dirty="0">
                <a:solidFill>
                  <a:schemeClr val="tx2"/>
                </a:solidFill>
              </a:rPr>
              <a:t> or </a:t>
            </a:r>
            <a:r>
              <a:rPr lang="en-US" sz="1800" b="1" dirty="0">
                <a:solidFill>
                  <a:schemeClr val="tx2"/>
                </a:solidFill>
              </a:rPr>
              <a:t>Continue to SOA</a:t>
            </a:r>
            <a:r>
              <a:rPr lang="en-US" sz="1800" dirty="0">
                <a:solidFill>
                  <a:schemeClr val="tx2"/>
                </a:solidFill>
              </a:rPr>
              <a:t>, below the profile form.</a:t>
            </a:r>
          </a:p>
          <a:p>
            <a:pPr marL="0" indent="0">
              <a:buNone/>
            </a:pPr>
            <a:endParaRPr lang="en-US" sz="1800" b="0" i="0" u="none" strike="noStrike" baseline="0" dirty="0">
              <a:solidFill>
                <a:schemeClr val="tx2"/>
              </a:solidFill>
              <a:latin typeface="Corbel" panose="020B0503020204020204" pitchFamily="34" charset="0"/>
            </a:endParaRPr>
          </a:p>
        </p:txBody>
      </p:sp>
      <p:pic>
        <p:nvPicPr>
          <p:cNvPr id="12" name="Picture 11">
            <a:extLst>
              <a:ext uri="{FF2B5EF4-FFF2-40B4-BE49-F238E27FC236}">
                <a16:creationId xmlns:a16="http://schemas.microsoft.com/office/drawing/2014/main" id="{C6E218A1-CC0A-4FDE-890B-4752224F4D2D}"/>
              </a:ext>
            </a:extLst>
          </p:cNvPr>
          <p:cNvPicPr>
            <a:picLocks noChangeAspect="1"/>
          </p:cNvPicPr>
          <p:nvPr/>
        </p:nvPicPr>
        <p:blipFill>
          <a:blip r:embed="rId2"/>
          <a:stretch>
            <a:fillRect/>
          </a:stretch>
        </p:blipFill>
        <p:spPr>
          <a:xfrm>
            <a:off x="4573731" y="97905"/>
            <a:ext cx="4570269" cy="4946644"/>
          </a:xfrm>
          <a:prstGeom prst="rect">
            <a:avLst/>
          </a:prstGeom>
          <a:solidFill>
            <a:srgbClr val="192756"/>
          </a:solidFill>
          <a:ln w="3175">
            <a:solidFill>
              <a:srgbClr val="192756"/>
            </a:solidFill>
          </a:ln>
        </p:spPr>
      </p:pic>
      <p:sp>
        <p:nvSpPr>
          <p:cNvPr id="13" name="Rectangle 12">
            <a:extLst>
              <a:ext uri="{FF2B5EF4-FFF2-40B4-BE49-F238E27FC236}">
                <a16:creationId xmlns:a16="http://schemas.microsoft.com/office/drawing/2014/main" id="{F283D60A-D11D-4B43-9491-506725DCF4C4}"/>
              </a:ext>
            </a:extLst>
          </p:cNvPr>
          <p:cNvSpPr/>
          <p:nvPr/>
        </p:nvSpPr>
        <p:spPr>
          <a:xfrm>
            <a:off x="7889816" y="1718011"/>
            <a:ext cx="1254184" cy="80351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DB3A56-8A40-444A-BA84-6C753CFA5AD4}"/>
              </a:ext>
            </a:extLst>
          </p:cNvPr>
          <p:cNvSpPr/>
          <p:nvPr/>
        </p:nvSpPr>
        <p:spPr>
          <a:xfrm>
            <a:off x="6982690" y="3980872"/>
            <a:ext cx="934834" cy="34232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C0C6E2A8-0058-4080-9733-B5C1F5CD496B}"/>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Profile Tasks</a:t>
            </a:r>
          </a:p>
        </p:txBody>
      </p:sp>
      <p:sp>
        <p:nvSpPr>
          <p:cNvPr id="7" name="Rectangle 6">
            <a:extLst>
              <a:ext uri="{FF2B5EF4-FFF2-40B4-BE49-F238E27FC236}">
                <a16:creationId xmlns:a16="http://schemas.microsoft.com/office/drawing/2014/main" id="{093DF375-DBD3-478D-896A-4450936A9ACD}"/>
              </a:ext>
            </a:extLst>
          </p:cNvPr>
          <p:cNvSpPr/>
          <p:nvPr/>
        </p:nvSpPr>
        <p:spPr>
          <a:xfrm>
            <a:off x="6197600" y="4622800"/>
            <a:ext cx="1719923" cy="34232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788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89CCA6-B7CD-4920-BD6E-0B407143EA91}"/>
              </a:ext>
            </a:extLst>
          </p:cNvPr>
          <p:cNvSpPr>
            <a:spLocks noGrp="1"/>
          </p:cNvSpPr>
          <p:nvPr>
            <p:ph sz="quarter" idx="10"/>
          </p:nvPr>
        </p:nvSpPr>
        <p:spPr>
          <a:xfrm>
            <a:off x="365759" y="1209963"/>
            <a:ext cx="3116349" cy="2993887"/>
          </a:xfrm>
        </p:spPr>
        <p:txBody>
          <a:bodyPr>
            <a:normAutofit/>
          </a:bodyPr>
          <a:lstStyle/>
          <a:p>
            <a:pPr marL="342900" indent="-342900">
              <a:spcBef>
                <a:spcPts val="0"/>
              </a:spcBef>
              <a:spcAft>
                <a:spcPts val="1200"/>
              </a:spcAft>
              <a:buFont typeface="Wingdings" panose="05000000000000000000" pitchFamily="2" charset="2"/>
              <a:buChar char="§"/>
            </a:pPr>
            <a:r>
              <a:rPr lang="en-US" sz="1800" dirty="0">
                <a:solidFill>
                  <a:schemeClr val="tx2"/>
                </a:solidFill>
              </a:rPr>
              <a:t>View uploaded SOA’s</a:t>
            </a:r>
          </a:p>
          <a:p>
            <a:pPr marL="342900" indent="-342900">
              <a:spcBef>
                <a:spcPts val="0"/>
              </a:spcBef>
              <a:spcAft>
                <a:spcPts val="1200"/>
              </a:spcAft>
              <a:buFont typeface="Wingdings" panose="05000000000000000000" pitchFamily="2" charset="2"/>
              <a:buChar char="§"/>
            </a:pPr>
            <a:r>
              <a:rPr lang="en-US" sz="1800" dirty="0">
                <a:solidFill>
                  <a:schemeClr val="tx2"/>
                </a:solidFill>
              </a:rPr>
              <a:t>Upload new SOA’s received</a:t>
            </a:r>
          </a:p>
          <a:p>
            <a:pPr marL="342900" indent="-342900">
              <a:spcBef>
                <a:spcPts val="0"/>
              </a:spcBef>
              <a:spcAft>
                <a:spcPts val="1200"/>
              </a:spcAft>
              <a:buFont typeface="Wingdings" panose="05000000000000000000" pitchFamily="2" charset="2"/>
              <a:buChar char="§"/>
            </a:pPr>
            <a:r>
              <a:rPr lang="en-US" sz="1800" dirty="0">
                <a:solidFill>
                  <a:schemeClr val="tx2"/>
                </a:solidFill>
              </a:rPr>
              <a:t>Complete an SOA after the appointment</a:t>
            </a:r>
          </a:p>
          <a:p>
            <a:pPr marL="342900" indent="-342900">
              <a:spcBef>
                <a:spcPts val="0"/>
              </a:spcBef>
              <a:spcAft>
                <a:spcPts val="1200"/>
              </a:spcAft>
              <a:buFont typeface="Wingdings" panose="05000000000000000000" pitchFamily="2" charset="2"/>
              <a:buChar char="§"/>
            </a:pPr>
            <a:r>
              <a:rPr lang="en-US" sz="1800" dirty="0">
                <a:solidFill>
                  <a:schemeClr val="tx2"/>
                </a:solidFill>
              </a:rPr>
              <a:t>SOA’s sent via email or text will be documented in the </a:t>
            </a:r>
            <a:r>
              <a:rPr lang="en-US" sz="1800" b="1" dirty="0">
                <a:solidFill>
                  <a:schemeClr val="tx2"/>
                </a:solidFill>
              </a:rPr>
              <a:t>Notes</a:t>
            </a:r>
            <a:r>
              <a:rPr lang="en-US" sz="1800" i="1" dirty="0">
                <a:solidFill>
                  <a:schemeClr val="tx2"/>
                </a:solidFill>
              </a:rPr>
              <a:t> </a:t>
            </a:r>
            <a:r>
              <a:rPr lang="en-US" sz="1800" dirty="0">
                <a:solidFill>
                  <a:schemeClr val="tx2"/>
                </a:solidFill>
              </a:rPr>
              <a:t>section </a:t>
            </a:r>
          </a:p>
        </p:txBody>
      </p:sp>
      <p:pic>
        <p:nvPicPr>
          <p:cNvPr id="8" name="Picture 7">
            <a:extLst>
              <a:ext uri="{FF2B5EF4-FFF2-40B4-BE49-F238E27FC236}">
                <a16:creationId xmlns:a16="http://schemas.microsoft.com/office/drawing/2014/main" id="{D17FE7E2-3184-4947-A9E8-11A1431A73F8}"/>
              </a:ext>
            </a:extLst>
          </p:cNvPr>
          <p:cNvPicPr>
            <a:picLocks noChangeAspect="1"/>
          </p:cNvPicPr>
          <p:nvPr/>
        </p:nvPicPr>
        <p:blipFill>
          <a:blip r:embed="rId2"/>
          <a:stretch>
            <a:fillRect/>
          </a:stretch>
        </p:blipFill>
        <p:spPr>
          <a:xfrm>
            <a:off x="3482108" y="1209963"/>
            <a:ext cx="5661891" cy="4040977"/>
          </a:xfrm>
          <a:prstGeom prst="rect">
            <a:avLst/>
          </a:prstGeom>
        </p:spPr>
      </p:pic>
      <p:sp>
        <p:nvSpPr>
          <p:cNvPr id="11" name="Title 3">
            <a:extLst>
              <a:ext uri="{FF2B5EF4-FFF2-40B4-BE49-F238E27FC236}">
                <a16:creationId xmlns:a16="http://schemas.microsoft.com/office/drawing/2014/main" id="{47D286E3-98DD-4B22-8954-A117292BF6EB}"/>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Scope of Appointment</a:t>
            </a:r>
          </a:p>
        </p:txBody>
      </p:sp>
    </p:spTree>
    <p:extLst>
      <p:ext uri="{BB962C8B-B14F-4D97-AF65-F5344CB8AC3E}">
        <p14:creationId xmlns:p14="http://schemas.microsoft.com/office/powerpoint/2010/main" val="2088853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928FB2-D3BB-4F7A-901A-3AC5C6787D84}"/>
              </a:ext>
            </a:extLst>
          </p:cNvPr>
          <p:cNvSpPr>
            <a:spLocks noGrp="1"/>
          </p:cNvSpPr>
          <p:nvPr>
            <p:ph sz="quarter" idx="12"/>
          </p:nvPr>
        </p:nvSpPr>
        <p:spPr>
          <a:xfrm>
            <a:off x="1800549" y="1765671"/>
            <a:ext cx="2056056" cy="428725"/>
          </a:xfrm>
        </p:spPr>
        <p:txBody>
          <a:bodyPr>
            <a:normAutofit/>
          </a:bodyPr>
          <a:lstStyle/>
          <a:p>
            <a:r>
              <a:rPr lang="en-US" b="1" dirty="0">
                <a:solidFill>
                  <a:schemeClr val="tx2"/>
                </a:solidFill>
              </a:rPr>
              <a:t>Sample Email</a:t>
            </a:r>
          </a:p>
        </p:txBody>
      </p:sp>
      <p:pic>
        <p:nvPicPr>
          <p:cNvPr id="6" name="Picture 5">
            <a:extLst>
              <a:ext uri="{FF2B5EF4-FFF2-40B4-BE49-F238E27FC236}">
                <a16:creationId xmlns:a16="http://schemas.microsoft.com/office/drawing/2014/main" id="{54005806-72EC-4128-ACCF-8D10F861FDB4}"/>
              </a:ext>
            </a:extLst>
          </p:cNvPr>
          <p:cNvPicPr>
            <a:picLocks noChangeAspect="1"/>
          </p:cNvPicPr>
          <p:nvPr/>
        </p:nvPicPr>
        <p:blipFill>
          <a:blip r:embed="rId2"/>
          <a:stretch>
            <a:fillRect/>
          </a:stretch>
        </p:blipFill>
        <p:spPr>
          <a:xfrm>
            <a:off x="1523652" y="2210277"/>
            <a:ext cx="2609850" cy="3800475"/>
          </a:xfrm>
          <a:prstGeom prst="rect">
            <a:avLst/>
          </a:prstGeom>
        </p:spPr>
      </p:pic>
      <p:pic>
        <p:nvPicPr>
          <p:cNvPr id="8" name="Picture 7">
            <a:extLst>
              <a:ext uri="{FF2B5EF4-FFF2-40B4-BE49-F238E27FC236}">
                <a16:creationId xmlns:a16="http://schemas.microsoft.com/office/drawing/2014/main" id="{D53BB5A8-6001-4819-8512-16119E602BAD}"/>
              </a:ext>
            </a:extLst>
          </p:cNvPr>
          <p:cNvPicPr>
            <a:picLocks noChangeAspect="1"/>
          </p:cNvPicPr>
          <p:nvPr/>
        </p:nvPicPr>
        <p:blipFill>
          <a:blip r:embed="rId3"/>
          <a:stretch>
            <a:fillRect/>
          </a:stretch>
        </p:blipFill>
        <p:spPr>
          <a:xfrm>
            <a:off x="4916164" y="2194396"/>
            <a:ext cx="2704184" cy="3800475"/>
          </a:xfrm>
          <a:prstGeom prst="rect">
            <a:avLst/>
          </a:prstGeom>
        </p:spPr>
      </p:pic>
      <p:sp>
        <p:nvSpPr>
          <p:cNvPr id="7" name="Content Placeholder 2">
            <a:extLst>
              <a:ext uri="{FF2B5EF4-FFF2-40B4-BE49-F238E27FC236}">
                <a16:creationId xmlns:a16="http://schemas.microsoft.com/office/drawing/2014/main" id="{AA1F0713-06DC-4C21-9846-68BFE236BFB5}"/>
              </a:ext>
            </a:extLst>
          </p:cNvPr>
          <p:cNvSpPr txBox="1">
            <a:spLocks/>
          </p:cNvSpPr>
          <p:nvPr/>
        </p:nvSpPr>
        <p:spPr>
          <a:xfrm>
            <a:off x="5414193" y="1776431"/>
            <a:ext cx="1708125" cy="42872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192757"/>
              </a:buClr>
              <a:buFont typeface="Wingdings" charset="2"/>
              <a:buNone/>
              <a:defRPr sz="20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b="1" dirty="0">
                <a:solidFill>
                  <a:schemeClr val="tx2"/>
                </a:solidFill>
              </a:rPr>
              <a:t>Sample Text</a:t>
            </a:r>
          </a:p>
        </p:txBody>
      </p:sp>
      <p:sp>
        <p:nvSpPr>
          <p:cNvPr id="9" name="Rectangle: Rounded Corners 8">
            <a:extLst>
              <a:ext uri="{FF2B5EF4-FFF2-40B4-BE49-F238E27FC236}">
                <a16:creationId xmlns:a16="http://schemas.microsoft.com/office/drawing/2014/main" id="{DCF96CAA-349C-44AB-9356-61E8AC1F3E5D}"/>
              </a:ext>
            </a:extLst>
          </p:cNvPr>
          <p:cNvSpPr/>
          <p:nvPr/>
        </p:nvSpPr>
        <p:spPr>
          <a:xfrm>
            <a:off x="5883564" y="2715491"/>
            <a:ext cx="748145" cy="129309"/>
          </a:xfrm>
          <a:prstGeom prst="roundRect">
            <a:avLst/>
          </a:prstGeom>
          <a:solidFill>
            <a:srgbClr val="F7F7F7"/>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3">
            <a:extLst>
              <a:ext uri="{FF2B5EF4-FFF2-40B4-BE49-F238E27FC236}">
                <a16:creationId xmlns:a16="http://schemas.microsoft.com/office/drawing/2014/main" id="{4DD470CE-4E04-45E6-9471-257A7ADD66B6}"/>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Scope of Appointments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Sent to the Beneficiary</a:t>
            </a:r>
          </a:p>
        </p:txBody>
      </p:sp>
    </p:spTree>
    <p:extLst>
      <p:ext uri="{BB962C8B-B14F-4D97-AF65-F5344CB8AC3E}">
        <p14:creationId xmlns:p14="http://schemas.microsoft.com/office/powerpoint/2010/main" val="1420483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7C8519F-C4FD-4658-A140-3129D6D5E657}"/>
              </a:ext>
            </a:extLst>
          </p:cNvPr>
          <p:cNvSpPr>
            <a:spLocks noGrp="1"/>
          </p:cNvSpPr>
          <p:nvPr>
            <p:ph sz="quarter" idx="11"/>
          </p:nvPr>
        </p:nvSpPr>
        <p:spPr>
          <a:xfrm>
            <a:off x="365760" y="1659681"/>
            <a:ext cx="5231476" cy="3538638"/>
          </a:xfrm>
        </p:spPr>
        <p:txBody>
          <a:bodyPr>
            <a:normAutofit/>
          </a:bodyPr>
          <a:lstStyle/>
          <a:p>
            <a:pPr>
              <a:spcBef>
                <a:spcPts val="0"/>
              </a:spcBef>
              <a:spcAft>
                <a:spcPts val="1200"/>
              </a:spcAft>
              <a:buFont typeface="Wingdings" panose="05000000000000000000" pitchFamily="2" charset="2"/>
              <a:buChar char="§"/>
            </a:pPr>
            <a:r>
              <a:rPr lang="en-US" sz="1800" dirty="0">
                <a:solidFill>
                  <a:schemeClr val="tx2"/>
                </a:solidFill>
              </a:rPr>
              <a:t>This is a sample form the Beneficiary will see when the link in the email or text is selected.</a:t>
            </a:r>
          </a:p>
          <a:p>
            <a:pPr>
              <a:spcBef>
                <a:spcPts val="0"/>
              </a:spcBef>
              <a:spcAft>
                <a:spcPts val="1200"/>
              </a:spcAft>
              <a:buFont typeface="Wingdings" panose="05000000000000000000" pitchFamily="2" charset="2"/>
              <a:buChar char="§"/>
            </a:pPr>
            <a:r>
              <a:rPr lang="en-US" sz="1800" dirty="0">
                <a:solidFill>
                  <a:schemeClr val="tx2"/>
                </a:solidFill>
              </a:rPr>
              <a:t>Agent information will appear in upper right of the header.</a:t>
            </a:r>
          </a:p>
          <a:p>
            <a:pPr>
              <a:spcBef>
                <a:spcPts val="0"/>
              </a:spcBef>
              <a:spcAft>
                <a:spcPts val="1200"/>
              </a:spcAft>
              <a:buFont typeface="Wingdings" panose="05000000000000000000" pitchFamily="2" charset="2"/>
              <a:buChar char="§"/>
            </a:pPr>
            <a:r>
              <a:rPr lang="en-US" sz="1800" dirty="0">
                <a:solidFill>
                  <a:schemeClr val="tx2"/>
                </a:solidFill>
              </a:rPr>
              <a:t>The Beneficiary will choose options from the form to discuss at the appointment, complete all required fields, and submit the form.</a:t>
            </a:r>
          </a:p>
        </p:txBody>
      </p:sp>
      <p:pic>
        <p:nvPicPr>
          <p:cNvPr id="3" name="Picture 2">
            <a:extLst>
              <a:ext uri="{FF2B5EF4-FFF2-40B4-BE49-F238E27FC236}">
                <a16:creationId xmlns:a16="http://schemas.microsoft.com/office/drawing/2014/main" id="{4F26622B-BD04-4ED0-93C8-EDA92CBE49EA}"/>
              </a:ext>
            </a:extLst>
          </p:cNvPr>
          <p:cNvPicPr>
            <a:picLocks noChangeAspect="1"/>
          </p:cNvPicPr>
          <p:nvPr/>
        </p:nvPicPr>
        <p:blipFill>
          <a:blip r:embed="rId2"/>
          <a:stretch>
            <a:fillRect/>
          </a:stretch>
        </p:blipFill>
        <p:spPr>
          <a:xfrm>
            <a:off x="5888360" y="1423023"/>
            <a:ext cx="3255640" cy="4545521"/>
          </a:xfrm>
          <a:prstGeom prst="rect">
            <a:avLst/>
          </a:prstGeom>
          <a:ln w="3175">
            <a:solidFill>
              <a:schemeClr val="tx1"/>
            </a:solidFill>
          </a:ln>
        </p:spPr>
      </p:pic>
      <p:sp>
        <p:nvSpPr>
          <p:cNvPr id="5" name="Rectangle 4">
            <a:extLst>
              <a:ext uri="{FF2B5EF4-FFF2-40B4-BE49-F238E27FC236}">
                <a16:creationId xmlns:a16="http://schemas.microsoft.com/office/drawing/2014/main" id="{6695F682-7509-429D-AA71-0FB96682662D}"/>
              </a:ext>
            </a:extLst>
          </p:cNvPr>
          <p:cNvSpPr/>
          <p:nvPr/>
        </p:nvSpPr>
        <p:spPr>
          <a:xfrm>
            <a:off x="8323521" y="1489698"/>
            <a:ext cx="708454" cy="23066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91988E-2C19-4FCE-9E09-7136E3746C20}"/>
              </a:ext>
            </a:extLst>
          </p:cNvPr>
          <p:cNvSpPr/>
          <p:nvPr/>
        </p:nvSpPr>
        <p:spPr>
          <a:xfrm>
            <a:off x="8506691" y="5610465"/>
            <a:ext cx="625776" cy="23066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4389425C-47E0-49B7-8277-E10E79188262}"/>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Scope of Appointment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Received by the Beneficiary</a:t>
            </a:r>
          </a:p>
        </p:txBody>
      </p:sp>
    </p:spTree>
    <p:extLst>
      <p:ext uri="{BB962C8B-B14F-4D97-AF65-F5344CB8AC3E}">
        <p14:creationId xmlns:p14="http://schemas.microsoft.com/office/powerpoint/2010/main" val="3643190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C6CB8C-4710-4B9A-B3B0-A962EA878BB4}"/>
              </a:ext>
            </a:extLst>
          </p:cNvPr>
          <p:cNvSpPr>
            <a:spLocks noGrp="1"/>
          </p:cNvSpPr>
          <p:nvPr>
            <p:ph sz="quarter" idx="10"/>
          </p:nvPr>
        </p:nvSpPr>
        <p:spPr>
          <a:xfrm>
            <a:off x="365760" y="1681021"/>
            <a:ext cx="3628881" cy="4346102"/>
          </a:xfrm>
        </p:spPr>
        <p:txBody>
          <a:bodyPr/>
          <a:lstStyle/>
          <a:p>
            <a:pPr marL="0" indent="0">
              <a:spcBef>
                <a:spcPts val="0"/>
              </a:spcBef>
              <a:spcAft>
                <a:spcPts val="1200"/>
              </a:spcAft>
              <a:buNone/>
            </a:pPr>
            <a:r>
              <a:rPr lang="en-US" sz="1800" dirty="0">
                <a:solidFill>
                  <a:schemeClr val="tx2"/>
                </a:solidFill>
              </a:rPr>
              <a:t>The Beneficiary will receive a confirmation message once they have successfully submitted their completed SOA. </a:t>
            </a:r>
          </a:p>
          <a:p>
            <a:endParaRPr lang="en-US" dirty="0">
              <a:solidFill>
                <a:schemeClr val="tx2"/>
              </a:solidFill>
            </a:endParaRPr>
          </a:p>
        </p:txBody>
      </p:sp>
      <p:pic>
        <p:nvPicPr>
          <p:cNvPr id="5" name="Picture 4">
            <a:extLst>
              <a:ext uri="{FF2B5EF4-FFF2-40B4-BE49-F238E27FC236}">
                <a16:creationId xmlns:a16="http://schemas.microsoft.com/office/drawing/2014/main" id="{73C38C91-10CC-42CA-91A2-37B2BBDB7D64}"/>
              </a:ext>
            </a:extLst>
          </p:cNvPr>
          <p:cNvPicPr>
            <a:picLocks noChangeAspect="1"/>
          </p:cNvPicPr>
          <p:nvPr/>
        </p:nvPicPr>
        <p:blipFill>
          <a:blip r:embed="rId2"/>
          <a:stretch>
            <a:fillRect/>
          </a:stretch>
        </p:blipFill>
        <p:spPr>
          <a:xfrm>
            <a:off x="4029899" y="1764650"/>
            <a:ext cx="5114101" cy="3342456"/>
          </a:xfrm>
          <a:prstGeom prst="rect">
            <a:avLst/>
          </a:prstGeom>
          <a:ln w="3175">
            <a:solidFill>
              <a:schemeClr val="tx1"/>
            </a:solidFill>
          </a:ln>
        </p:spPr>
      </p:pic>
      <p:sp>
        <p:nvSpPr>
          <p:cNvPr id="7" name="Title 3">
            <a:extLst>
              <a:ext uri="{FF2B5EF4-FFF2-40B4-BE49-F238E27FC236}">
                <a16:creationId xmlns:a16="http://schemas.microsoft.com/office/drawing/2014/main" id="{0BB92969-9802-4435-B10F-38952C234F70}"/>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Scope of Appointment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Completed by the Beneficiary</a:t>
            </a:r>
          </a:p>
        </p:txBody>
      </p:sp>
    </p:spTree>
    <p:extLst>
      <p:ext uri="{BB962C8B-B14F-4D97-AF65-F5344CB8AC3E}">
        <p14:creationId xmlns:p14="http://schemas.microsoft.com/office/powerpoint/2010/main" val="584405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E27C5C-C54C-470E-AF3F-B876DAEB9A12}"/>
              </a:ext>
            </a:extLst>
          </p:cNvPr>
          <p:cNvPicPr>
            <a:picLocks noChangeAspect="1"/>
          </p:cNvPicPr>
          <p:nvPr/>
        </p:nvPicPr>
        <p:blipFill>
          <a:blip r:embed="rId2"/>
          <a:stretch>
            <a:fillRect/>
          </a:stretch>
        </p:blipFill>
        <p:spPr>
          <a:xfrm>
            <a:off x="1460873" y="3144982"/>
            <a:ext cx="6222254" cy="2769894"/>
          </a:xfrm>
          <a:prstGeom prst="rect">
            <a:avLst/>
          </a:prstGeom>
          <a:ln w="3175">
            <a:solidFill>
              <a:schemeClr val="tx1"/>
            </a:solidFill>
          </a:ln>
        </p:spPr>
      </p:pic>
      <p:sp>
        <p:nvSpPr>
          <p:cNvPr id="2" name="Content Placeholder 1">
            <a:extLst>
              <a:ext uri="{FF2B5EF4-FFF2-40B4-BE49-F238E27FC236}">
                <a16:creationId xmlns:a16="http://schemas.microsoft.com/office/drawing/2014/main" id="{47DA797E-7D2C-42E7-A68A-0A41C91850D9}"/>
              </a:ext>
            </a:extLst>
          </p:cNvPr>
          <p:cNvSpPr>
            <a:spLocks noGrp="1"/>
          </p:cNvSpPr>
          <p:nvPr>
            <p:ph sz="quarter" idx="10"/>
          </p:nvPr>
        </p:nvSpPr>
        <p:spPr>
          <a:xfrm>
            <a:off x="331788" y="1667164"/>
            <a:ext cx="8446452" cy="4133272"/>
          </a:xfrm>
        </p:spPr>
        <p:txBody>
          <a:bodyPr numCol="2">
            <a:normAutofit/>
          </a:bodyPr>
          <a:lstStyle/>
          <a:p>
            <a:pPr>
              <a:lnSpc>
                <a:spcPct val="100000"/>
              </a:lnSpc>
              <a:spcBef>
                <a:spcPts val="600"/>
              </a:spcBef>
              <a:spcAft>
                <a:spcPts val="600"/>
              </a:spcAft>
            </a:pPr>
            <a:r>
              <a:rPr lang="en-US" sz="1800" dirty="0">
                <a:solidFill>
                  <a:schemeClr val="tx2"/>
                </a:solidFill>
              </a:rPr>
              <a:t>The agent will receive a notification email (if the agent has an email on file) that the beneficiary has completed their portion of the form.</a:t>
            </a:r>
          </a:p>
          <a:p>
            <a:pPr>
              <a:lnSpc>
                <a:spcPct val="100000"/>
              </a:lnSpc>
              <a:spcBef>
                <a:spcPts val="600"/>
              </a:spcBef>
              <a:spcAft>
                <a:spcPts val="600"/>
              </a:spcAft>
            </a:pPr>
            <a:endParaRPr lang="en-US" sz="1800" dirty="0">
              <a:solidFill>
                <a:schemeClr val="tx2"/>
              </a:solidFill>
            </a:endParaRPr>
          </a:p>
          <a:p>
            <a:pPr>
              <a:lnSpc>
                <a:spcPct val="100000"/>
              </a:lnSpc>
              <a:spcBef>
                <a:spcPts val="600"/>
              </a:spcBef>
              <a:spcAft>
                <a:spcPts val="600"/>
              </a:spcAft>
            </a:pPr>
            <a:endParaRPr lang="en-US" sz="1800" dirty="0">
              <a:solidFill>
                <a:schemeClr val="tx2"/>
              </a:solidFill>
            </a:endParaRPr>
          </a:p>
          <a:p>
            <a:pPr>
              <a:lnSpc>
                <a:spcPct val="100000"/>
              </a:lnSpc>
              <a:spcBef>
                <a:spcPts val="600"/>
              </a:spcBef>
              <a:spcAft>
                <a:spcPts val="600"/>
              </a:spcAft>
            </a:pPr>
            <a:endParaRPr lang="en-US" sz="1800" dirty="0">
              <a:solidFill>
                <a:schemeClr val="tx2"/>
              </a:solidFill>
            </a:endParaRPr>
          </a:p>
          <a:p>
            <a:pPr>
              <a:lnSpc>
                <a:spcPct val="100000"/>
              </a:lnSpc>
              <a:spcBef>
                <a:spcPts val="600"/>
              </a:spcBef>
              <a:spcAft>
                <a:spcPts val="600"/>
              </a:spcAft>
            </a:pPr>
            <a:endParaRPr lang="en-US" sz="1800" dirty="0">
              <a:solidFill>
                <a:schemeClr val="tx2"/>
              </a:solidFill>
            </a:endParaRPr>
          </a:p>
          <a:p>
            <a:pPr>
              <a:lnSpc>
                <a:spcPct val="100000"/>
              </a:lnSpc>
              <a:spcBef>
                <a:spcPts val="600"/>
              </a:spcBef>
              <a:spcAft>
                <a:spcPts val="600"/>
              </a:spcAft>
            </a:pPr>
            <a:endParaRPr lang="en-US" sz="1800" dirty="0">
              <a:solidFill>
                <a:schemeClr val="tx2"/>
              </a:solidFill>
            </a:endParaRPr>
          </a:p>
          <a:p>
            <a:pPr marL="0" indent="0">
              <a:lnSpc>
                <a:spcPct val="100000"/>
              </a:lnSpc>
              <a:spcBef>
                <a:spcPts val="600"/>
              </a:spcBef>
              <a:spcAft>
                <a:spcPts val="600"/>
              </a:spcAft>
              <a:buNone/>
            </a:pPr>
            <a:endParaRPr lang="en-US" sz="1800" dirty="0">
              <a:solidFill>
                <a:schemeClr val="tx2"/>
              </a:solidFill>
            </a:endParaRPr>
          </a:p>
          <a:p>
            <a:pPr>
              <a:lnSpc>
                <a:spcPct val="100000"/>
              </a:lnSpc>
              <a:spcBef>
                <a:spcPts val="600"/>
              </a:spcBef>
              <a:spcAft>
                <a:spcPts val="600"/>
              </a:spcAft>
            </a:pPr>
            <a:r>
              <a:rPr lang="en-US" sz="1800" dirty="0">
                <a:solidFill>
                  <a:schemeClr val="tx2"/>
                </a:solidFill>
              </a:rPr>
              <a:t>The agent will log into the system, search for that beneficiary, navigate to the SOA page, and click </a:t>
            </a:r>
            <a:r>
              <a:rPr lang="en-US" sz="1800" b="1" dirty="0">
                <a:solidFill>
                  <a:schemeClr val="tx2"/>
                </a:solidFill>
              </a:rPr>
              <a:t>Complete form</a:t>
            </a:r>
            <a:r>
              <a:rPr lang="en-US" sz="1800" dirty="0">
                <a:solidFill>
                  <a:schemeClr val="tx2"/>
                </a:solidFill>
              </a:rPr>
              <a:t>.</a:t>
            </a:r>
          </a:p>
          <a:p>
            <a:pPr marL="0" indent="0">
              <a:buNone/>
            </a:pPr>
            <a:endParaRPr lang="en-US" sz="2200" i="1" dirty="0">
              <a:solidFill>
                <a:schemeClr val="tx2"/>
              </a:solidFill>
            </a:endParaRPr>
          </a:p>
        </p:txBody>
      </p:sp>
      <p:sp>
        <p:nvSpPr>
          <p:cNvPr id="8" name="Title 3">
            <a:extLst>
              <a:ext uri="{FF2B5EF4-FFF2-40B4-BE49-F238E27FC236}">
                <a16:creationId xmlns:a16="http://schemas.microsoft.com/office/drawing/2014/main" id="{78DC470C-F2CD-4C6B-B957-C2FAC30D74A4}"/>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Agent Completion of the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Scope of Appointment</a:t>
            </a:r>
          </a:p>
        </p:txBody>
      </p:sp>
    </p:spTree>
    <p:extLst>
      <p:ext uri="{BB962C8B-B14F-4D97-AF65-F5344CB8AC3E}">
        <p14:creationId xmlns:p14="http://schemas.microsoft.com/office/powerpoint/2010/main" val="320049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BDA214-9D71-401C-A31C-2909168BBA6C}"/>
              </a:ext>
            </a:extLst>
          </p:cNvPr>
          <p:cNvSpPr>
            <a:spLocks noGrp="1"/>
          </p:cNvSpPr>
          <p:nvPr>
            <p:ph sz="quarter" idx="10"/>
          </p:nvPr>
        </p:nvSpPr>
        <p:spPr>
          <a:xfrm>
            <a:off x="365760" y="1616364"/>
            <a:ext cx="4003913" cy="4146879"/>
          </a:xfrm>
        </p:spPr>
        <p:txBody>
          <a:bodyPr>
            <a:normAutofit/>
          </a:bodyPr>
          <a:lstStyle/>
          <a:p>
            <a:pPr marL="0" indent="0">
              <a:spcBef>
                <a:spcPts val="0"/>
              </a:spcBef>
              <a:spcAft>
                <a:spcPts val="1200"/>
              </a:spcAft>
              <a:buNone/>
            </a:pPr>
            <a:r>
              <a:rPr lang="en-US" sz="1800" dirty="0">
                <a:solidFill>
                  <a:schemeClr val="tx2"/>
                </a:solidFill>
              </a:rPr>
              <a:t>This is a sample form the agent will see when they click to complete their portion after received back from the beneficiary.</a:t>
            </a:r>
          </a:p>
        </p:txBody>
      </p:sp>
      <p:pic>
        <p:nvPicPr>
          <p:cNvPr id="7" name="Picture 6">
            <a:extLst>
              <a:ext uri="{FF2B5EF4-FFF2-40B4-BE49-F238E27FC236}">
                <a16:creationId xmlns:a16="http://schemas.microsoft.com/office/drawing/2014/main" id="{0E2C1C43-F1C2-42D7-9B4E-BF980ED2292A}"/>
              </a:ext>
            </a:extLst>
          </p:cNvPr>
          <p:cNvPicPr>
            <a:picLocks noChangeAspect="1"/>
          </p:cNvPicPr>
          <p:nvPr/>
        </p:nvPicPr>
        <p:blipFill>
          <a:blip r:embed="rId2"/>
          <a:stretch>
            <a:fillRect/>
          </a:stretch>
        </p:blipFill>
        <p:spPr>
          <a:xfrm>
            <a:off x="4572000" y="1527978"/>
            <a:ext cx="3145321" cy="5013231"/>
          </a:xfrm>
          <a:prstGeom prst="rect">
            <a:avLst/>
          </a:prstGeom>
          <a:ln w="3175">
            <a:solidFill>
              <a:schemeClr val="tx1"/>
            </a:solidFill>
          </a:ln>
        </p:spPr>
      </p:pic>
      <p:sp>
        <p:nvSpPr>
          <p:cNvPr id="8" name="Title 3">
            <a:extLst>
              <a:ext uri="{FF2B5EF4-FFF2-40B4-BE49-F238E27FC236}">
                <a16:creationId xmlns:a16="http://schemas.microsoft.com/office/drawing/2014/main" id="{D4CAB41D-48BE-4773-B1C5-D072E9D1165E}"/>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Agent Completion of the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Scope of Appointment</a:t>
            </a:r>
          </a:p>
        </p:txBody>
      </p:sp>
    </p:spTree>
    <p:extLst>
      <p:ext uri="{BB962C8B-B14F-4D97-AF65-F5344CB8AC3E}">
        <p14:creationId xmlns:p14="http://schemas.microsoft.com/office/powerpoint/2010/main" val="2115894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2A1952-CAE7-4539-B331-05283821487F}"/>
              </a:ext>
            </a:extLst>
          </p:cNvPr>
          <p:cNvSpPr>
            <a:spLocks noGrp="1"/>
          </p:cNvSpPr>
          <p:nvPr>
            <p:ph sz="quarter" idx="10"/>
          </p:nvPr>
        </p:nvSpPr>
        <p:spPr>
          <a:xfrm>
            <a:off x="365760" y="1188720"/>
            <a:ext cx="8412480" cy="4569529"/>
          </a:xfrm>
        </p:spPr>
        <p:txBody>
          <a:bodyPr lIns="0" tIns="0" rIns="0" bIns="0">
            <a:normAutofit/>
          </a:bodyPr>
          <a:lstStyle/>
          <a:p>
            <a:pPr marL="0" indent="0">
              <a:lnSpc>
                <a:spcPct val="100000"/>
              </a:lnSpc>
              <a:spcBef>
                <a:spcPts val="0"/>
              </a:spcBef>
              <a:spcAft>
                <a:spcPts val="1200"/>
              </a:spcAft>
              <a:buNone/>
            </a:pPr>
            <a:r>
              <a:rPr lang="en-US" sz="2400" b="1" dirty="0">
                <a:solidFill>
                  <a:srgbClr val="5D83B5"/>
                </a:solidFill>
                <a:latin typeface="Arial" panose="020B0604020202020204" pitchFamily="34" charset="0"/>
                <a:cs typeface="Arial" panose="020B0604020202020204" pitchFamily="34" charset="0"/>
              </a:rPr>
              <a:t>This module is designed to provide an overview of the Medicare Enrollment Portal:</a:t>
            </a:r>
            <a:endParaRPr lang="en-US" sz="2400" b="1" dirty="0">
              <a:solidFill>
                <a:srgbClr val="5D83B5"/>
              </a:solidFill>
              <a:highlight>
                <a:srgbClr val="FFFF00"/>
              </a:highlight>
              <a:latin typeface="Arial" panose="020B0604020202020204" pitchFamily="34" charset="0"/>
              <a:cs typeface="Arial" panose="020B0604020202020204" pitchFamily="34" charset="0"/>
            </a:endParaRPr>
          </a:p>
          <a:p>
            <a:pPr marL="0" marR="0" indent="0">
              <a:lnSpc>
                <a:spcPct val="107000"/>
              </a:lnSpc>
              <a:spcBef>
                <a:spcPts val="0"/>
              </a:spcBef>
              <a:spcAft>
                <a:spcPts val="1800"/>
              </a:spcAft>
              <a:buNone/>
            </a:pP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Broker </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P</a:t>
            </a: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ortal							Page 4 - 6</a:t>
            </a:r>
          </a:p>
          <a:p>
            <a:pPr marL="0" marR="0" indent="0">
              <a:lnSpc>
                <a:spcPct val="107000"/>
              </a:lnSpc>
              <a:spcBef>
                <a:spcPts val="0"/>
              </a:spcBef>
              <a:spcAft>
                <a:spcPts val="1800"/>
              </a:spcAft>
              <a:buNone/>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Enrollment Portal Navigation					Page 7 - 13</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800"/>
              </a:spcAft>
              <a:buNone/>
            </a:pP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Scope of Appointment					Page 14 - 20</a:t>
            </a:r>
          </a:p>
          <a:p>
            <a:pPr marL="0" marR="0" indent="0">
              <a:lnSpc>
                <a:spcPct val="107000"/>
              </a:lnSpc>
              <a:spcBef>
                <a:spcPts val="0"/>
              </a:spcBef>
              <a:spcAft>
                <a:spcPts val="1800"/>
              </a:spcAft>
              <a:buNone/>
            </a:pP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Application - Getting </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S</a:t>
            </a: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tarted					Page 21 - 27</a:t>
            </a:r>
          </a:p>
          <a:p>
            <a:pPr marL="0" marR="0" indent="0">
              <a:lnSpc>
                <a:spcPct val="107000"/>
              </a:lnSpc>
              <a:spcBef>
                <a:spcPts val="0"/>
              </a:spcBef>
              <a:spcAft>
                <a:spcPts val="1800"/>
              </a:spcAft>
              <a:buNone/>
            </a:pP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Send a Quote							Page 28 - 30</a:t>
            </a:r>
          </a:p>
          <a:p>
            <a:pPr marL="0" marR="0" indent="0">
              <a:lnSpc>
                <a:spcPct val="107000"/>
              </a:lnSpc>
              <a:spcBef>
                <a:spcPts val="0"/>
              </a:spcBef>
              <a:spcAft>
                <a:spcPts val="1800"/>
              </a:spcAft>
              <a:buNone/>
            </a:pP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Enroll a Beneficiary						Page 31 - 36</a:t>
            </a:r>
          </a:p>
          <a:p>
            <a:pPr marL="0" indent="0">
              <a:lnSpc>
                <a:spcPct val="100000"/>
              </a:lnSpc>
              <a:spcBef>
                <a:spcPts val="0"/>
              </a:spcBef>
              <a:spcAft>
                <a:spcPts val="300"/>
              </a:spcAft>
              <a:buNone/>
            </a:pPr>
            <a:endParaRPr lang="en-US" sz="1800"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Module Description</a:t>
            </a:r>
          </a:p>
        </p:txBody>
      </p:sp>
    </p:spTree>
    <p:extLst>
      <p:ext uri="{BB962C8B-B14F-4D97-AF65-F5344CB8AC3E}">
        <p14:creationId xmlns:p14="http://schemas.microsoft.com/office/powerpoint/2010/main" val="2748239101"/>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597964-5E33-4CF7-8AA8-1CD1FF15DD03}"/>
              </a:ext>
            </a:extLst>
          </p:cNvPr>
          <p:cNvSpPr>
            <a:spLocks noGrp="1"/>
          </p:cNvSpPr>
          <p:nvPr>
            <p:ph sz="quarter" idx="10"/>
          </p:nvPr>
        </p:nvSpPr>
        <p:spPr>
          <a:xfrm>
            <a:off x="365760" y="1440872"/>
            <a:ext cx="3390370" cy="3362037"/>
          </a:xfrm>
        </p:spPr>
        <p:txBody>
          <a:bodyPr>
            <a:normAutofit/>
          </a:bodyPr>
          <a:lstStyle/>
          <a:p>
            <a:pPr marL="0" indent="0">
              <a:spcBef>
                <a:spcPts val="0"/>
              </a:spcBef>
              <a:spcAft>
                <a:spcPts val="1200"/>
              </a:spcAft>
              <a:buNone/>
            </a:pPr>
            <a:r>
              <a:rPr lang="en-US" sz="1800" dirty="0">
                <a:solidFill>
                  <a:schemeClr val="tx2"/>
                </a:solidFill>
              </a:rPr>
              <a:t>To upload an SOA that was completed outside of the system, click the </a:t>
            </a:r>
            <a:r>
              <a:rPr lang="en-US" sz="1800" b="1" dirty="0">
                <a:solidFill>
                  <a:schemeClr val="tx2"/>
                </a:solidFill>
              </a:rPr>
              <a:t>Upload</a:t>
            </a:r>
            <a:r>
              <a:rPr lang="en-US" sz="1800" dirty="0">
                <a:solidFill>
                  <a:schemeClr val="tx2"/>
                </a:solidFill>
              </a:rPr>
              <a:t> link on the SOA page and upload the document. </a:t>
            </a:r>
          </a:p>
          <a:p>
            <a:pPr marL="0" indent="0">
              <a:buNone/>
            </a:pPr>
            <a:r>
              <a:rPr lang="en-US" sz="1800" dirty="0">
                <a:solidFill>
                  <a:schemeClr val="tx2"/>
                </a:solidFill>
              </a:rPr>
              <a:t> </a:t>
            </a:r>
          </a:p>
        </p:txBody>
      </p:sp>
      <p:pic>
        <p:nvPicPr>
          <p:cNvPr id="5" name="Picture 4">
            <a:extLst>
              <a:ext uri="{FF2B5EF4-FFF2-40B4-BE49-F238E27FC236}">
                <a16:creationId xmlns:a16="http://schemas.microsoft.com/office/drawing/2014/main" id="{453615E1-F20C-4D36-A741-B6CA33284289}"/>
              </a:ext>
            </a:extLst>
          </p:cNvPr>
          <p:cNvPicPr>
            <a:picLocks noChangeAspect="1"/>
          </p:cNvPicPr>
          <p:nvPr/>
        </p:nvPicPr>
        <p:blipFill>
          <a:blip r:embed="rId2"/>
          <a:stretch>
            <a:fillRect/>
          </a:stretch>
        </p:blipFill>
        <p:spPr>
          <a:xfrm>
            <a:off x="3756130" y="1321647"/>
            <a:ext cx="5387870" cy="3766741"/>
          </a:xfrm>
          <a:prstGeom prst="rect">
            <a:avLst/>
          </a:prstGeom>
          <a:ln w="3175">
            <a:solidFill>
              <a:schemeClr val="tx1"/>
            </a:solidFill>
          </a:ln>
        </p:spPr>
      </p:pic>
      <p:sp>
        <p:nvSpPr>
          <p:cNvPr id="6" name="Rectangle 5">
            <a:extLst>
              <a:ext uri="{FF2B5EF4-FFF2-40B4-BE49-F238E27FC236}">
                <a16:creationId xmlns:a16="http://schemas.microsoft.com/office/drawing/2014/main" id="{80EAD930-402A-4B9F-BCBC-2615C0C1CD31}"/>
              </a:ext>
            </a:extLst>
          </p:cNvPr>
          <p:cNvSpPr/>
          <p:nvPr/>
        </p:nvSpPr>
        <p:spPr>
          <a:xfrm>
            <a:off x="8437416" y="3161151"/>
            <a:ext cx="526473" cy="24014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204E7E01-A382-4B8F-A132-4AE9DF9E5814}"/>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Uploading a Scope of Appointment</a:t>
            </a:r>
          </a:p>
        </p:txBody>
      </p:sp>
    </p:spTree>
    <p:extLst>
      <p:ext uri="{BB962C8B-B14F-4D97-AF65-F5344CB8AC3E}">
        <p14:creationId xmlns:p14="http://schemas.microsoft.com/office/powerpoint/2010/main" val="783557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A5DA3-C877-4EF0-8862-877D037C2F8E}"/>
              </a:ext>
            </a:extLst>
          </p:cNvPr>
          <p:cNvSpPr>
            <a:spLocks noGrp="1"/>
          </p:cNvSpPr>
          <p:nvPr>
            <p:ph sz="quarter" idx="10"/>
          </p:nvPr>
        </p:nvSpPr>
        <p:spPr>
          <a:xfrm>
            <a:off x="4750184" y="1318445"/>
            <a:ext cx="4055762" cy="4347087"/>
          </a:xfrm>
        </p:spPr>
        <p:txBody>
          <a:bodyPr>
            <a:normAutofit/>
          </a:bodyPr>
          <a:lstStyle/>
          <a:p>
            <a:pPr marL="0" indent="0">
              <a:spcBef>
                <a:spcPts val="0"/>
              </a:spcBef>
              <a:spcAft>
                <a:spcPts val="1200"/>
              </a:spcAft>
              <a:buNone/>
            </a:pPr>
            <a:r>
              <a:rPr lang="en-US" sz="1800" b="0" u="none" strike="noStrike" baseline="0" dirty="0">
                <a:solidFill>
                  <a:schemeClr val="tx2"/>
                </a:solidFill>
              </a:rPr>
              <a:t>After</a:t>
            </a:r>
            <a:r>
              <a:rPr lang="en-US" sz="1800" b="0" u="none" strike="noStrike" dirty="0">
                <a:solidFill>
                  <a:schemeClr val="tx2"/>
                </a:solidFill>
              </a:rPr>
              <a:t> the SOA is complete - get </a:t>
            </a:r>
            <a:r>
              <a:rPr lang="en-US" sz="1800" dirty="0">
                <a:solidFill>
                  <a:schemeClr val="tx2"/>
                </a:solidFill>
              </a:rPr>
              <a:t>s</a:t>
            </a:r>
            <a:r>
              <a:rPr lang="en-US" sz="1800" b="0" u="none" strike="noStrike" dirty="0">
                <a:solidFill>
                  <a:schemeClr val="tx2"/>
                </a:solidFill>
              </a:rPr>
              <a:t>tarted with adding </a:t>
            </a:r>
            <a:r>
              <a:rPr lang="en-US" sz="1800" dirty="0">
                <a:solidFill>
                  <a:schemeClr val="tx2"/>
                </a:solidFill>
              </a:rPr>
              <a:t>p</a:t>
            </a:r>
            <a:r>
              <a:rPr lang="en-US" sz="1800" b="0" u="none" strike="noStrike" dirty="0">
                <a:solidFill>
                  <a:schemeClr val="tx2"/>
                </a:solidFill>
              </a:rPr>
              <a:t>references, reviewing plans, and starting enrollment.</a:t>
            </a:r>
          </a:p>
          <a:p>
            <a:pPr marL="342900" indent="-342900">
              <a:spcBef>
                <a:spcPts val="0"/>
              </a:spcBef>
              <a:spcAft>
                <a:spcPts val="1200"/>
              </a:spcAft>
              <a:buAutoNum type="arabicPeriod"/>
            </a:pPr>
            <a:r>
              <a:rPr lang="en-US" sz="1800" b="0" u="none" strike="noStrike" baseline="0" dirty="0">
                <a:solidFill>
                  <a:schemeClr val="tx2"/>
                </a:solidFill>
              </a:rPr>
              <a:t>From the Beneficiary’s tab, click </a:t>
            </a:r>
            <a:r>
              <a:rPr lang="en-US" sz="1800" b="1" u="none" strike="noStrike" baseline="0" dirty="0">
                <a:solidFill>
                  <a:schemeClr val="tx2"/>
                </a:solidFill>
              </a:rPr>
              <a:t>Preferences</a:t>
            </a:r>
          </a:p>
          <a:p>
            <a:pPr marL="342900" indent="-342900">
              <a:spcBef>
                <a:spcPts val="0"/>
              </a:spcBef>
              <a:spcAft>
                <a:spcPts val="1200"/>
              </a:spcAft>
              <a:buAutoNum type="arabicPeriod"/>
            </a:pPr>
            <a:r>
              <a:rPr lang="en-US" sz="1800" b="0" u="none" strike="noStrike" baseline="0" dirty="0">
                <a:solidFill>
                  <a:schemeClr val="tx2"/>
                </a:solidFill>
              </a:rPr>
              <a:t>Or click the </a:t>
            </a:r>
            <a:r>
              <a:rPr lang="en-US" sz="1800" b="1" u="none" strike="noStrike" baseline="0" dirty="0">
                <a:solidFill>
                  <a:schemeClr val="tx2"/>
                </a:solidFill>
              </a:rPr>
              <a:t>Add preferences</a:t>
            </a:r>
            <a:r>
              <a:rPr lang="en-US" sz="1800" b="1" u="none" strike="noStrike" dirty="0">
                <a:solidFill>
                  <a:schemeClr val="tx2"/>
                </a:solidFill>
              </a:rPr>
              <a:t> </a:t>
            </a:r>
            <a:r>
              <a:rPr lang="en-US" sz="1800" b="0" u="none" strike="noStrike" dirty="0">
                <a:solidFill>
                  <a:schemeClr val="tx2"/>
                </a:solidFill>
              </a:rPr>
              <a:t>button from the bottom of the SOA page.</a:t>
            </a:r>
            <a:endParaRPr lang="en-US" sz="1800" dirty="0">
              <a:solidFill>
                <a:schemeClr val="tx2"/>
              </a:solidFill>
            </a:endParaRPr>
          </a:p>
        </p:txBody>
      </p:sp>
      <p:pic>
        <p:nvPicPr>
          <p:cNvPr id="10" name="Picture 9">
            <a:extLst>
              <a:ext uri="{FF2B5EF4-FFF2-40B4-BE49-F238E27FC236}">
                <a16:creationId xmlns:a16="http://schemas.microsoft.com/office/drawing/2014/main" id="{7D65D6D5-AEB4-43D6-B5E1-C00B879A6DEB}"/>
              </a:ext>
            </a:extLst>
          </p:cNvPr>
          <p:cNvPicPr>
            <a:picLocks noChangeAspect="1"/>
          </p:cNvPicPr>
          <p:nvPr/>
        </p:nvPicPr>
        <p:blipFill>
          <a:blip r:embed="rId2"/>
          <a:stretch>
            <a:fillRect/>
          </a:stretch>
        </p:blipFill>
        <p:spPr>
          <a:xfrm>
            <a:off x="0" y="1318445"/>
            <a:ext cx="4572000" cy="3487918"/>
          </a:xfrm>
          <a:prstGeom prst="rect">
            <a:avLst/>
          </a:prstGeom>
          <a:ln w="3175">
            <a:solidFill>
              <a:schemeClr val="tx1"/>
            </a:solidFill>
          </a:ln>
        </p:spPr>
      </p:pic>
      <p:sp>
        <p:nvSpPr>
          <p:cNvPr id="11" name="Rectangle 10">
            <a:extLst>
              <a:ext uri="{FF2B5EF4-FFF2-40B4-BE49-F238E27FC236}">
                <a16:creationId xmlns:a16="http://schemas.microsoft.com/office/drawing/2014/main" id="{6D64773E-C6D7-4C6A-A2A8-592833D7CC37}"/>
              </a:ext>
            </a:extLst>
          </p:cNvPr>
          <p:cNvSpPr/>
          <p:nvPr/>
        </p:nvSpPr>
        <p:spPr>
          <a:xfrm>
            <a:off x="3366653" y="2004291"/>
            <a:ext cx="572655" cy="17549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9A03C2-92E2-4E8C-A306-244BB4FAA08B}"/>
              </a:ext>
            </a:extLst>
          </p:cNvPr>
          <p:cNvSpPr/>
          <p:nvPr/>
        </p:nvSpPr>
        <p:spPr>
          <a:xfrm>
            <a:off x="2840180" y="4386409"/>
            <a:ext cx="785091" cy="3556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2B7E3D14-B3C3-4FB7-9877-4299A2447AA3}"/>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Getting Started</a:t>
            </a:r>
          </a:p>
        </p:txBody>
      </p:sp>
    </p:spTree>
    <p:extLst>
      <p:ext uri="{BB962C8B-B14F-4D97-AF65-F5344CB8AC3E}">
        <p14:creationId xmlns:p14="http://schemas.microsoft.com/office/powerpoint/2010/main" val="36997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A5DA3-C877-4EF0-8862-877D037C2F8E}"/>
              </a:ext>
            </a:extLst>
          </p:cNvPr>
          <p:cNvSpPr>
            <a:spLocks noGrp="1"/>
          </p:cNvSpPr>
          <p:nvPr>
            <p:ph sz="quarter" idx="10"/>
          </p:nvPr>
        </p:nvSpPr>
        <p:spPr>
          <a:xfrm>
            <a:off x="4738253" y="1297361"/>
            <a:ext cx="4113878" cy="4650858"/>
          </a:xfrm>
        </p:spPr>
        <p:txBody>
          <a:bodyPr>
            <a:normAutofit/>
          </a:bodyPr>
          <a:lstStyle/>
          <a:p>
            <a:pPr marL="0" indent="0">
              <a:spcBef>
                <a:spcPts val="0"/>
              </a:spcBef>
              <a:spcAft>
                <a:spcPts val="1200"/>
              </a:spcAft>
              <a:buNone/>
            </a:pPr>
            <a:r>
              <a:rPr lang="en-US" sz="1800" b="0" u="none" strike="noStrike" baseline="0" dirty="0">
                <a:solidFill>
                  <a:schemeClr val="tx2"/>
                </a:solidFill>
              </a:rPr>
              <a:t>On the </a:t>
            </a:r>
            <a:r>
              <a:rPr lang="en-US" sz="1800" b="1" u="none" strike="noStrike" baseline="0" dirty="0">
                <a:solidFill>
                  <a:schemeClr val="tx2"/>
                </a:solidFill>
              </a:rPr>
              <a:t>Get Started </a:t>
            </a:r>
            <a:r>
              <a:rPr lang="en-US" sz="1800" b="0" u="none" strike="noStrike" baseline="0" dirty="0">
                <a:solidFill>
                  <a:schemeClr val="tx2"/>
                </a:solidFill>
              </a:rPr>
              <a:t>page, agents can provide the beneficiary’s zip code, select </a:t>
            </a:r>
            <a:r>
              <a:rPr lang="en-US" sz="1800" b="1" u="none" strike="noStrike" baseline="0" dirty="0">
                <a:solidFill>
                  <a:schemeClr val="tx2"/>
                </a:solidFill>
              </a:rPr>
              <a:t>the interested coverage </a:t>
            </a:r>
            <a:r>
              <a:rPr lang="en-US" sz="1800" b="0" u="none" strike="noStrike" baseline="0" dirty="0">
                <a:solidFill>
                  <a:schemeClr val="tx2"/>
                </a:solidFill>
              </a:rPr>
              <a:t>type and </a:t>
            </a:r>
            <a:r>
              <a:rPr lang="en-US" sz="1800" b="1" dirty="0">
                <a:solidFill>
                  <a:schemeClr val="tx2"/>
                </a:solidFill>
              </a:rPr>
              <a:t>t</a:t>
            </a:r>
            <a:r>
              <a:rPr lang="en-US" sz="1800" b="1" u="none" strike="noStrike" baseline="0" dirty="0">
                <a:solidFill>
                  <a:schemeClr val="tx2"/>
                </a:solidFill>
              </a:rPr>
              <a:t>he Low-Income subsidy </a:t>
            </a:r>
            <a:r>
              <a:rPr lang="en-US" sz="1800" b="0" u="none" strike="noStrike" baseline="0" dirty="0">
                <a:solidFill>
                  <a:schemeClr val="tx2"/>
                </a:solidFill>
              </a:rPr>
              <a:t>amount. </a:t>
            </a:r>
          </a:p>
          <a:p>
            <a:pPr marL="0" indent="0">
              <a:spcBef>
                <a:spcPts val="0"/>
              </a:spcBef>
              <a:spcAft>
                <a:spcPts val="1200"/>
              </a:spcAft>
              <a:buNone/>
            </a:pPr>
            <a:r>
              <a:rPr lang="en-US" sz="1800" b="0" u="none" strike="noStrike" baseline="0" dirty="0">
                <a:solidFill>
                  <a:schemeClr val="tx2"/>
                </a:solidFill>
              </a:rPr>
              <a:t>Providing the beneficiary's subsidy information allows the system to adjust premiums, </a:t>
            </a:r>
            <a:r>
              <a:rPr lang="en-US" sz="1800" dirty="0">
                <a:solidFill>
                  <a:schemeClr val="tx2"/>
                </a:solidFill>
              </a:rPr>
              <a:t>prescription</a:t>
            </a:r>
            <a:r>
              <a:rPr lang="en-US" sz="1800" b="0" u="none" strike="noStrike" baseline="0" dirty="0">
                <a:solidFill>
                  <a:schemeClr val="tx2"/>
                </a:solidFill>
              </a:rPr>
              <a:t> deductible and </a:t>
            </a:r>
            <a:r>
              <a:rPr lang="en-US" sz="1800" dirty="0">
                <a:solidFill>
                  <a:schemeClr val="tx2"/>
                </a:solidFill>
              </a:rPr>
              <a:t>prescription</a:t>
            </a:r>
            <a:r>
              <a:rPr lang="en-US" sz="1800" b="0" u="none" strike="noStrike" baseline="0" dirty="0">
                <a:solidFill>
                  <a:schemeClr val="tx2"/>
                </a:solidFill>
              </a:rPr>
              <a:t> copays in the plan cost estimates. </a:t>
            </a:r>
          </a:p>
          <a:p>
            <a:pPr marL="0" indent="0">
              <a:spcBef>
                <a:spcPts val="0"/>
              </a:spcBef>
              <a:spcAft>
                <a:spcPts val="1200"/>
              </a:spcAft>
              <a:buNone/>
            </a:pPr>
            <a:r>
              <a:rPr lang="en-US" sz="1800" b="0" u="none" strike="noStrike" baseline="0" dirty="0">
                <a:solidFill>
                  <a:schemeClr val="tx2"/>
                </a:solidFill>
              </a:rPr>
              <a:t>While working with a beneficiary profile, agents can access this page by selecting </a:t>
            </a:r>
            <a:r>
              <a:rPr lang="en-US" sz="1800" b="1" u="none" strike="noStrike" baseline="0" dirty="0">
                <a:solidFill>
                  <a:schemeClr val="tx2"/>
                </a:solidFill>
              </a:rPr>
              <a:t>Preferences</a:t>
            </a:r>
            <a:r>
              <a:rPr lang="en-US" sz="1800" u="none" strike="noStrike" dirty="0">
                <a:solidFill>
                  <a:schemeClr val="tx2"/>
                </a:solidFill>
              </a:rPr>
              <a:t> from the drop-down option.</a:t>
            </a:r>
            <a:endParaRPr lang="en-US" sz="1800" dirty="0">
              <a:solidFill>
                <a:schemeClr val="tx2"/>
              </a:solidFill>
            </a:endParaRPr>
          </a:p>
        </p:txBody>
      </p:sp>
      <p:pic>
        <p:nvPicPr>
          <p:cNvPr id="7" name="Picture 6">
            <a:extLst>
              <a:ext uri="{FF2B5EF4-FFF2-40B4-BE49-F238E27FC236}">
                <a16:creationId xmlns:a16="http://schemas.microsoft.com/office/drawing/2014/main" id="{616B49E6-4033-4D92-8A2F-691E6C785913}"/>
              </a:ext>
            </a:extLst>
          </p:cNvPr>
          <p:cNvPicPr>
            <a:picLocks noChangeAspect="1"/>
          </p:cNvPicPr>
          <p:nvPr/>
        </p:nvPicPr>
        <p:blipFill>
          <a:blip r:embed="rId2"/>
          <a:stretch>
            <a:fillRect/>
          </a:stretch>
        </p:blipFill>
        <p:spPr>
          <a:xfrm>
            <a:off x="0" y="1297361"/>
            <a:ext cx="4572000" cy="2903430"/>
          </a:xfrm>
          <a:prstGeom prst="rect">
            <a:avLst/>
          </a:prstGeom>
          <a:ln w="3175">
            <a:solidFill>
              <a:schemeClr val="tx1"/>
            </a:solidFill>
          </a:ln>
        </p:spPr>
      </p:pic>
      <p:sp>
        <p:nvSpPr>
          <p:cNvPr id="8" name="Title 3">
            <a:extLst>
              <a:ext uri="{FF2B5EF4-FFF2-40B4-BE49-F238E27FC236}">
                <a16:creationId xmlns:a16="http://schemas.microsoft.com/office/drawing/2014/main" id="{7CE8B017-1CDB-4B83-8DC8-5C55B8DC4B57}"/>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Getting Started</a:t>
            </a:r>
          </a:p>
        </p:txBody>
      </p:sp>
    </p:spTree>
    <p:extLst>
      <p:ext uri="{BB962C8B-B14F-4D97-AF65-F5344CB8AC3E}">
        <p14:creationId xmlns:p14="http://schemas.microsoft.com/office/powerpoint/2010/main" val="304490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AA1282-7F1E-4516-8485-64D0B563C330}"/>
              </a:ext>
            </a:extLst>
          </p:cNvPr>
          <p:cNvSpPr>
            <a:spLocks noGrp="1"/>
          </p:cNvSpPr>
          <p:nvPr>
            <p:ph sz="quarter" idx="10"/>
          </p:nvPr>
        </p:nvSpPr>
        <p:spPr>
          <a:xfrm>
            <a:off x="365760" y="1236767"/>
            <a:ext cx="4149868" cy="4873479"/>
          </a:xfrm>
        </p:spPr>
        <p:txBody>
          <a:bodyPr>
            <a:normAutofit/>
          </a:bodyPr>
          <a:lstStyle/>
          <a:p>
            <a:pPr marL="0" indent="0">
              <a:spcBef>
                <a:spcPts val="0"/>
              </a:spcBef>
              <a:spcAft>
                <a:spcPts val="1200"/>
              </a:spcAft>
              <a:buNone/>
            </a:pPr>
            <a:r>
              <a:rPr lang="en-US" sz="1800" b="0" u="none" strike="noStrike" baseline="0" dirty="0">
                <a:solidFill>
                  <a:schemeClr val="tx2"/>
                </a:solidFill>
              </a:rPr>
              <a:t>Entering information about the beneficiary's location, age range, and health provides</a:t>
            </a:r>
            <a:r>
              <a:rPr lang="en-US" sz="1800" dirty="0">
                <a:solidFill>
                  <a:schemeClr val="tx2"/>
                </a:solidFill>
              </a:rPr>
              <a:t> </a:t>
            </a:r>
            <a:r>
              <a:rPr lang="en-US" sz="1800" b="0" u="none" strike="noStrike" baseline="0" dirty="0">
                <a:solidFill>
                  <a:schemeClr val="tx2"/>
                </a:solidFill>
              </a:rPr>
              <a:t>a list of available plans </a:t>
            </a:r>
            <a:r>
              <a:rPr lang="en-US" sz="1800" dirty="0">
                <a:solidFill>
                  <a:schemeClr val="tx2"/>
                </a:solidFill>
              </a:rPr>
              <a:t>a</a:t>
            </a:r>
            <a:r>
              <a:rPr lang="en-US" sz="1800" b="0" u="none" strike="noStrike" baseline="0" dirty="0">
                <a:solidFill>
                  <a:schemeClr val="tx2"/>
                </a:solidFill>
              </a:rPr>
              <a:t>nd calculates estimated out-of-pocket medical expenses.</a:t>
            </a:r>
            <a:endParaRPr lang="en-US" sz="1800" dirty="0">
              <a:solidFill>
                <a:schemeClr val="tx2"/>
              </a:solidFill>
            </a:endParaRPr>
          </a:p>
          <a:p>
            <a:pPr marL="0" indent="0">
              <a:spcBef>
                <a:spcPts val="0"/>
              </a:spcBef>
              <a:spcAft>
                <a:spcPts val="1200"/>
              </a:spcAft>
              <a:buNone/>
            </a:pPr>
            <a:r>
              <a:rPr lang="en-US" sz="1800" b="0" u="none" strike="noStrike" baseline="0" dirty="0">
                <a:solidFill>
                  <a:schemeClr val="tx2"/>
                </a:solidFill>
              </a:rPr>
              <a:t>While working with a beneficiary profile, agents can access this page by selecting </a:t>
            </a:r>
            <a:r>
              <a:rPr lang="en-US" sz="1800" b="1" u="none" strike="noStrike" baseline="0" dirty="0">
                <a:solidFill>
                  <a:schemeClr val="tx2"/>
                </a:solidFill>
              </a:rPr>
              <a:t>Health</a:t>
            </a:r>
            <a:r>
              <a:rPr lang="en-US" sz="1800" u="none" strike="noStrike" baseline="0" dirty="0">
                <a:solidFill>
                  <a:schemeClr val="tx2"/>
                </a:solidFill>
              </a:rPr>
              <a:t> from the drop-down option.</a:t>
            </a:r>
            <a:endParaRPr lang="en-US" sz="1800" dirty="0">
              <a:solidFill>
                <a:schemeClr val="tx2"/>
              </a:solidFill>
            </a:endParaRPr>
          </a:p>
        </p:txBody>
      </p:sp>
      <p:pic>
        <p:nvPicPr>
          <p:cNvPr id="8" name="Picture 7">
            <a:extLst>
              <a:ext uri="{FF2B5EF4-FFF2-40B4-BE49-F238E27FC236}">
                <a16:creationId xmlns:a16="http://schemas.microsoft.com/office/drawing/2014/main" id="{68C55565-4037-42DC-9494-B6A7CEEB92DB}"/>
              </a:ext>
            </a:extLst>
          </p:cNvPr>
          <p:cNvPicPr>
            <a:picLocks noChangeAspect="1"/>
          </p:cNvPicPr>
          <p:nvPr/>
        </p:nvPicPr>
        <p:blipFill>
          <a:blip r:embed="rId2"/>
          <a:stretch>
            <a:fillRect/>
          </a:stretch>
        </p:blipFill>
        <p:spPr>
          <a:xfrm>
            <a:off x="4487604" y="1236767"/>
            <a:ext cx="4656396" cy="3552429"/>
          </a:xfrm>
          <a:prstGeom prst="rect">
            <a:avLst/>
          </a:prstGeom>
          <a:ln w="3175">
            <a:solidFill>
              <a:schemeClr val="tx1"/>
            </a:solidFill>
          </a:ln>
        </p:spPr>
      </p:pic>
      <p:sp>
        <p:nvSpPr>
          <p:cNvPr id="7" name="Title 3">
            <a:extLst>
              <a:ext uri="{FF2B5EF4-FFF2-40B4-BE49-F238E27FC236}">
                <a16:creationId xmlns:a16="http://schemas.microsoft.com/office/drawing/2014/main" id="{7ECF0680-94FE-4AC9-B921-BAEA092C7852}"/>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Getting Started - Health</a:t>
            </a:r>
          </a:p>
        </p:txBody>
      </p:sp>
    </p:spTree>
    <p:extLst>
      <p:ext uri="{BB962C8B-B14F-4D97-AF65-F5344CB8AC3E}">
        <p14:creationId xmlns:p14="http://schemas.microsoft.com/office/powerpoint/2010/main" val="380911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7C4831-E926-444A-9D9F-1729ABADD6E0}"/>
              </a:ext>
            </a:extLst>
          </p:cNvPr>
          <p:cNvPicPr>
            <a:picLocks noChangeAspect="1"/>
          </p:cNvPicPr>
          <p:nvPr/>
        </p:nvPicPr>
        <p:blipFill>
          <a:blip r:embed="rId2"/>
          <a:stretch>
            <a:fillRect/>
          </a:stretch>
        </p:blipFill>
        <p:spPr>
          <a:xfrm>
            <a:off x="4487604" y="1236767"/>
            <a:ext cx="4656396" cy="4113252"/>
          </a:xfrm>
          <a:prstGeom prst="rect">
            <a:avLst/>
          </a:prstGeom>
          <a:ln w="3175">
            <a:solidFill>
              <a:schemeClr val="tx1"/>
            </a:solidFill>
          </a:ln>
        </p:spPr>
      </p:pic>
      <p:sp>
        <p:nvSpPr>
          <p:cNvPr id="7" name="Title 3">
            <a:extLst>
              <a:ext uri="{FF2B5EF4-FFF2-40B4-BE49-F238E27FC236}">
                <a16:creationId xmlns:a16="http://schemas.microsoft.com/office/drawing/2014/main" id="{7ECF0680-94FE-4AC9-B921-BAEA092C7852}"/>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Getting Started - Prescriptions</a:t>
            </a:r>
          </a:p>
        </p:txBody>
      </p:sp>
      <p:sp>
        <p:nvSpPr>
          <p:cNvPr id="9" name="Content Placeholder 1">
            <a:extLst>
              <a:ext uri="{FF2B5EF4-FFF2-40B4-BE49-F238E27FC236}">
                <a16:creationId xmlns:a16="http://schemas.microsoft.com/office/drawing/2014/main" id="{7F0A1BB2-4D9F-43AA-9801-CC1BEDB8DB3B}"/>
              </a:ext>
            </a:extLst>
          </p:cNvPr>
          <p:cNvSpPr>
            <a:spLocks noGrp="1"/>
          </p:cNvSpPr>
          <p:nvPr>
            <p:ph sz="quarter" idx="10"/>
          </p:nvPr>
        </p:nvSpPr>
        <p:spPr>
          <a:xfrm>
            <a:off x="365760" y="1236767"/>
            <a:ext cx="3983614" cy="4873479"/>
          </a:xfrm>
        </p:spPr>
        <p:txBody>
          <a:bodyPr>
            <a:normAutofit/>
          </a:bodyPr>
          <a:lstStyle/>
          <a:p>
            <a:pPr marL="0" indent="0">
              <a:spcBef>
                <a:spcPts val="0"/>
              </a:spcBef>
              <a:spcAft>
                <a:spcPts val="1200"/>
              </a:spcAft>
              <a:buNone/>
            </a:pPr>
            <a:r>
              <a:rPr lang="en-US" sz="1800" b="0" u="none" strike="noStrike" baseline="0" dirty="0">
                <a:solidFill>
                  <a:schemeClr val="tx2"/>
                </a:solidFill>
              </a:rPr>
              <a:t>It is recommended the beneficiary provide prescription drug information, as this allows agents and the beneficiary to understand if and how their drugs are covered</a:t>
            </a:r>
            <a:r>
              <a:rPr lang="en-US" sz="1800" b="0" u="none" strike="noStrike" dirty="0">
                <a:solidFill>
                  <a:schemeClr val="tx2"/>
                </a:solidFill>
              </a:rPr>
              <a:t> </a:t>
            </a:r>
            <a:r>
              <a:rPr lang="en-US" sz="1800" b="0" u="none" strike="noStrike" baseline="0" dirty="0">
                <a:solidFill>
                  <a:schemeClr val="tx2"/>
                </a:solidFill>
              </a:rPr>
              <a:t>and to provide a better out-of-pocket cost estimate. </a:t>
            </a:r>
          </a:p>
          <a:p>
            <a:pPr marL="0" indent="0">
              <a:spcBef>
                <a:spcPts val="0"/>
              </a:spcBef>
              <a:spcAft>
                <a:spcPts val="1200"/>
              </a:spcAft>
              <a:buNone/>
            </a:pPr>
            <a:r>
              <a:rPr lang="en-US" sz="1800" b="1" dirty="0">
                <a:solidFill>
                  <a:schemeClr val="tx2"/>
                </a:solidFill>
              </a:rPr>
              <a:t>Note: </a:t>
            </a:r>
            <a:r>
              <a:rPr lang="en-US" sz="1800" dirty="0">
                <a:solidFill>
                  <a:schemeClr val="tx2"/>
                </a:solidFill>
              </a:rPr>
              <a:t>This step can be skipped by clicking </a:t>
            </a:r>
            <a:r>
              <a:rPr lang="en-US" sz="1800" b="1" dirty="0">
                <a:solidFill>
                  <a:schemeClr val="tx2"/>
                </a:solidFill>
              </a:rPr>
              <a:t>Skip</a:t>
            </a:r>
            <a:r>
              <a:rPr lang="en-US" sz="1800" dirty="0">
                <a:solidFill>
                  <a:schemeClr val="tx2"/>
                </a:solidFill>
              </a:rPr>
              <a:t> or </a:t>
            </a:r>
            <a:r>
              <a:rPr lang="en-US" sz="1800" b="1" dirty="0">
                <a:solidFill>
                  <a:schemeClr val="tx2"/>
                </a:solidFill>
              </a:rPr>
              <a:t>Continue</a:t>
            </a:r>
            <a:r>
              <a:rPr lang="en-US" sz="1800" dirty="0">
                <a:solidFill>
                  <a:schemeClr val="tx2"/>
                </a:solidFill>
              </a:rPr>
              <a:t> at the bottom of the page</a:t>
            </a:r>
            <a:endParaRPr lang="en-US" sz="1800" b="0" u="none" strike="noStrike" baseline="0" dirty="0">
              <a:solidFill>
                <a:schemeClr val="tx2"/>
              </a:solidFill>
            </a:endParaRPr>
          </a:p>
          <a:p>
            <a:pPr marL="0" indent="0">
              <a:spcBef>
                <a:spcPts val="0"/>
              </a:spcBef>
              <a:spcAft>
                <a:spcPts val="1200"/>
              </a:spcAft>
              <a:buNone/>
            </a:pPr>
            <a:r>
              <a:rPr lang="en-US" sz="1800" b="0" u="none" strike="noStrike" baseline="0" dirty="0">
                <a:solidFill>
                  <a:schemeClr val="tx2"/>
                </a:solidFill>
              </a:rPr>
              <a:t>While working with a beneficiary profile, agents can access this page by selecting </a:t>
            </a:r>
            <a:r>
              <a:rPr lang="en-US" sz="1800" b="1" u="none" strike="noStrike" baseline="0" dirty="0">
                <a:solidFill>
                  <a:schemeClr val="tx2"/>
                </a:solidFill>
              </a:rPr>
              <a:t>Prescriptions</a:t>
            </a:r>
            <a:r>
              <a:rPr lang="en-US" sz="1800" u="none" strike="noStrike" baseline="0" dirty="0">
                <a:solidFill>
                  <a:schemeClr val="tx2"/>
                </a:solidFill>
              </a:rPr>
              <a:t> from the drop-down option.</a:t>
            </a:r>
            <a:endParaRPr lang="en-US" sz="1800" dirty="0">
              <a:solidFill>
                <a:schemeClr val="tx2"/>
              </a:solidFill>
            </a:endParaRPr>
          </a:p>
        </p:txBody>
      </p:sp>
    </p:spTree>
    <p:extLst>
      <p:ext uri="{BB962C8B-B14F-4D97-AF65-F5344CB8AC3E}">
        <p14:creationId xmlns:p14="http://schemas.microsoft.com/office/powerpoint/2010/main" val="2241091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9C4946-3586-48CB-9E76-B06DD7FEB09B}"/>
              </a:ext>
            </a:extLst>
          </p:cNvPr>
          <p:cNvPicPr>
            <a:picLocks noChangeAspect="1"/>
          </p:cNvPicPr>
          <p:nvPr/>
        </p:nvPicPr>
        <p:blipFill>
          <a:blip r:embed="rId2"/>
          <a:stretch>
            <a:fillRect/>
          </a:stretch>
        </p:blipFill>
        <p:spPr>
          <a:xfrm>
            <a:off x="4487603" y="1236767"/>
            <a:ext cx="4656395" cy="4764266"/>
          </a:xfrm>
          <a:prstGeom prst="rect">
            <a:avLst/>
          </a:prstGeom>
          <a:ln w="3175">
            <a:solidFill>
              <a:schemeClr val="tx1"/>
            </a:solidFill>
          </a:ln>
        </p:spPr>
      </p:pic>
      <p:sp>
        <p:nvSpPr>
          <p:cNvPr id="7" name="Title 3">
            <a:extLst>
              <a:ext uri="{FF2B5EF4-FFF2-40B4-BE49-F238E27FC236}">
                <a16:creationId xmlns:a16="http://schemas.microsoft.com/office/drawing/2014/main" id="{7ECF0680-94FE-4AC9-B921-BAEA092C7852}"/>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Getting Started - Pharmacy</a:t>
            </a:r>
          </a:p>
        </p:txBody>
      </p:sp>
      <p:sp>
        <p:nvSpPr>
          <p:cNvPr id="9" name="Content Placeholder 1">
            <a:extLst>
              <a:ext uri="{FF2B5EF4-FFF2-40B4-BE49-F238E27FC236}">
                <a16:creationId xmlns:a16="http://schemas.microsoft.com/office/drawing/2014/main" id="{7F0A1BB2-4D9F-43AA-9801-CC1BEDB8DB3B}"/>
              </a:ext>
            </a:extLst>
          </p:cNvPr>
          <p:cNvSpPr>
            <a:spLocks noGrp="1"/>
          </p:cNvSpPr>
          <p:nvPr>
            <p:ph sz="quarter" idx="10"/>
          </p:nvPr>
        </p:nvSpPr>
        <p:spPr>
          <a:xfrm>
            <a:off x="365760" y="1236767"/>
            <a:ext cx="3983614" cy="4873479"/>
          </a:xfrm>
        </p:spPr>
        <p:txBody>
          <a:bodyPr>
            <a:normAutofit/>
          </a:bodyPr>
          <a:lstStyle/>
          <a:p>
            <a:pPr marL="0" indent="0">
              <a:spcBef>
                <a:spcPts val="0"/>
              </a:spcBef>
              <a:spcAft>
                <a:spcPts val="1200"/>
              </a:spcAft>
              <a:buNone/>
            </a:pPr>
            <a:r>
              <a:rPr lang="en-US" sz="1800" dirty="0">
                <a:solidFill>
                  <a:schemeClr val="tx2"/>
                </a:solidFill>
              </a:rPr>
              <a:t>The </a:t>
            </a:r>
            <a:r>
              <a:rPr lang="en-US" sz="1800" b="1" dirty="0">
                <a:solidFill>
                  <a:schemeClr val="tx2"/>
                </a:solidFill>
              </a:rPr>
              <a:t>Pharmacy</a:t>
            </a:r>
            <a:r>
              <a:rPr lang="en-US" sz="1800" dirty="0">
                <a:solidFill>
                  <a:schemeClr val="tx2"/>
                </a:solidFill>
              </a:rPr>
              <a:t> page allows agents to enter the place where the beneficiary fills prescriptions. This allows the system to provide more accurate prescription pricing. </a:t>
            </a:r>
          </a:p>
          <a:p>
            <a:pPr marL="0" indent="0">
              <a:spcBef>
                <a:spcPts val="0"/>
              </a:spcBef>
              <a:spcAft>
                <a:spcPts val="1200"/>
              </a:spcAft>
              <a:buNone/>
            </a:pPr>
            <a:r>
              <a:rPr lang="en-US" sz="1800" b="1" dirty="0">
                <a:solidFill>
                  <a:schemeClr val="tx2"/>
                </a:solidFill>
              </a:rPr>
              <a:t>Note: </a:t>
            </a:r>
            <a:r>
              <a:rPr lang="en-US" sz="1800" dirty="0">
                <a:solidFill>
                  <a:schemeClr val="tx2"/>
                </a:solidFill>
              </a:rPr>
              <a:t>This step can be skipped by clicking </a:t>
            </a:r>
            <a:r>
              <a:rPr lang="en-US" sz="1800" b="1" dirty="0">
                <a:solidFill>
                  <a:schemeClr val="tx2"/>
                </a:solidFill>
              </a:rPr>
              <a:t>Skip</a:t>
            </a:r>
            <a:r>
              <a:rPr lang="en-US" sz="1800" dirty="0">
                <a:solidFill>
                  <a:schemeClr val="tx2"/>
                </a:solidFill>
              </a:rPr>
              <a:t> or </a:t>
            </a:r>
            <a:r>
              <a:rPr lang="en-US" sz="1800" b="1" dirty="0">
                <a:solidFill>
                  <a:schemeClr val="tx2"/>
                </a:solidFill>
              </a:rPr>
              <a:t>Continue</a:t>
            </a:r>
            <a:r>
              <a:rPr lang="en-US" sz="1800" dirty="0">
                <a:solidFill>
                  <a:schemeClr val="tx2"/>
                </a:solidFill>
              </a:rPr>
              <a:t> at the bottom of the page</a:t>
            </a:r>
          </a:p>
          <a:p>
            <a:pPr marL="0" indent="0">
              <a:spcBef>
                <a:spcPts val="0"/>
              </a:spcBef>
              <a:spcAft>
                <a:spcPts val="1200"/>
              </a:spcAft>
              <a:buNone/>
            </a:pPr>
            <a:r>
              <a:rPr lang="en-US" sz="1800" b="0" u="none" strike="noStrike" baseline="0" dirty="0">
                <a:solidFill>
                  <a:schemeClr val="tx2"/>
                </a:solidFill>
              </a:rPr>
              <a:t>While working with a beneficiary profile, agents can access this page by selecting </a:t>
            </a:r>
            <a:r>
              <a:rPr lang="en-US" sz="1800" b="1" u="none" strike="noStrike" baseline="0" dirty="0">
                <a:solidFill>
                  <a:schemeClr val="tx2"/>
                </a:solidFill>
              </a:rPr>
              <a:t>Pharmacy</a:t>
            </a:r>
            <a:r>
              <a:rPr lang="en-US" sz="1800" u="none" strike="noStrike" baseline="0" dirty="0">
                <a:solidFill>
                  <a:schemeClr val="tx2"/>
                </a:solidFill>
              </a:rPr>
              <a:t> from the drop-down option.</a:t>
            </a:r>
            <a:endParaRPr lang="en-US" sz="1800" dirty="0">
              <a:solidFill>
                <a:schemeClr val="tx2"/>
              </a:solidFill>
            </a:endParaRPr>
          </a:p>
          <a:p>
            <a:pPr marL="0" indent="0">
              <a:lnSpc>
                <a:spcPct val="100000"/>
              </a:lnSpc>
              <a:spcBef>
                <a:spcPts val="600"/>
              </a:spcBef>
              <a:spcAft>
                <a:spcPts val="600"/>
              </a:spcAft>
              <a:buNone/>
            </a:pPr>
            <a:endParaRPr lang="en-US" sz="1800" b="0" u="none" strike="noStrike" baseline="0" dirty="0">
              <a:solidFill>
                <a:schemeClr val="tx2"/>
              </a:solidFill>
            </a:endParaRPr>
          </a:p>
        </p:txBody>
      </p:sp>
    </p:spTree>
    <p:extLst>
      <p:ext uri="{BB962C8B-B14F-4D97-AF65-F5344CB8AC3E}">
        <p14:creationId xmlns:p14="http://schemas.microsoft.com/office/powerpoint/2010/main" val="3292859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4F5970-C1B2-4533-B98A-4879A07C25C7}"/>
              </a:ext>
            </a:extLst>
          </p:cNvPr>
          <p:cNvSpPr>
            <a:spLocks noGrp="1"/>
          </p:cNvSpPr>
          <p:nvPr>
            <p:ph sz="quarter" idx="11"/>
          </p:nvPr>
        </p:nvSpPr>
        <p:spPr>
          <a:xfrm>
            <a:off x="365760" y="1244857"/>
            <a:ext cx="4740996" cy="4956334"/>
          </a:xfrm>
        </p:spPr>
        <p:txBody>
          <a:bodyPr>
            <a:normAutofit/>
          </a:bodyPr>
          <a:lstStyle/>
          <a:p>
            <a:pPr marL="0" indent="0">
              <a:spcBef>
                <a:spcPts val="0"/>
              </a:spcBef>
              <a:spcAft>
                <a:spcPts val="1200"/>
              </a:spcAft>
              <a:buNone/>
            </a:pPr>
            <a:r>
              <a:rPr lang="en-US" sz="1800" b="0" i="0" u="none" strike="noStrike" baseline="0" dirty="0">
                <a:solidFill>
                  <a:schemeClr val="tx2"/>
                </a:solidFill>
              </a:rPr>
              <a:t>The </a:t>
            </a:r>
            <a:r>
              <a:rPr lang="en-US" sz="1800" b="1" i="0" u="none" strike="noStrike" baseline="0" dirty="0">
                <a:solidFill>
                  <a:schemeClr val="tx2"/>
                </a:solidFill>
              </a:rPr>
              <a:t>Plans</a:t>
            </a:r>
            <a:r>
              <a:rPr lang="en-US" sz="1800" b="0" i="0" u="none" strike="noStrike" baseline="0" dirty="0">
                <a:solidFill>
                  <a:schemeClr val="tx2"/>
                </a:solidFill>
              </a:rPr>
              <a:t> page allows agents to view all the plans that are available in the beneficiary’s service area. </a:t>
            </a:r>
          </a:p>
          <a:p>
            <a:pPr marL="0" indent="0">
              <a:spcBef>
                <a:spcPts val="0"/>
              </a:spcBef>
              <a:spcAft>
                <a:spcPts val="1200"/>
              </a:spcAft>
              <a:buNone/>
            </a:pPr>
            <a:r>
              <a:rPr lang="en-US" sz="1800" b="0" i="0" u="none" strike="noStrike" baseline="0" dirty="0">
                <a:solidFill>
                  <a:schemeClr val="tx2"/>
                </a:solidFill>
              </a:rPr>
              <a:t>The available plans, plan pricing, and estimated costs are impacted by several factors including the beneficiary's location, subsidy eligibility, prescription drugs, and pharmacy selected. </a:t>
            </a:r>
          </a:p>
          <a:p>
            <a:pPr marL="0" indent="0">
              <a:spcBef>
                <a:spcPts val="0"/>
              </a:spcBef>
              <a:spcAft>
                <a:spcPts val="1200"/>
              </a:spcAft>
              <a:buNone/>
            </a:pPr>
            <a:r>
              <a:rPr lang="en-US" sz="1800" b="0" i="0" u="none" strike="noStrike" baseline="0" dirty="0">
                <a:solidFill>
                  <a:schemeClr val="tx2"/>
                </a:solidFill>
              </a:rPr>
              <a:t>Plan cost estimates are more accurate with more information entered for the beneficiary. </a:t>
            </a:r>
          </a:p>
        </p:txBody>
      </p:sp>
      <p:pic>
        <p:nvPicPr>
          <p:cNvPr id="8" name="Picture 7">
            <a:extLst>
              <a:ext uri="{FF2B5EF4-FFF2-40B4-BE49-F238E27FC236}">
                <a16:creationId xmlns:a16="http://schemas.microsoft.com/office/drawing/2014/main" id="{42B2C9BB-A081-4A7D-B597-66D0BAA1B9FF}"/>
              </a:ext>
            </a:extLst>
          </p:cNvPr>
          <p:cNvPicPr>
            <a:picLocks noChangeAspect="1"/>
          </p:cNvPicPr>
          <p:nvPr/>
        </p:nvPicPr>
        <p:blipFill>
          <a:blip r:embed="rId2"/>
          <a:stretch>
            <a:fillRect/>
          </a:stretch>
        </p:blipFill>
        <p:spPr>
          <a:xfrm>
            <a:off x="5153890" y="102643"/>
            <a:ext cx="3990110" cy="5998343"/>
          </a:xfrm>
          <a:prstGeom prst="rect">
            <a:avLst/>
          </a:prstGeom>
          <a:ln w="3175">
            <a:solidFill>
              <a:schemeClr val="tx1"/>
            </a:solidFill>
          </a:ln>
        </p:spPr>
      </p:pic>
      <p:sp>
        <p:nvSpPr>
          <p:cNvPr id="7" name="Title 3">
            <a:extLst>
              <a:ext uri="{FF2B5EF4-FFF2-40B4-BE49-F238E27FC236}">
                <a16:creationId xmlns:a16="http://schemas.microsoft.com/office/drawing/2014/main" id="{3907A718-6B4F-41C8-B46A-960BD2CF1C60}"/>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Plans</a:t>
            </a:r>
          </a:p>
        </p:txBody>
      </p:sp>
    </p:spTree>
    <p:extLst>
      <p:ext uri="{BB962C8B-B14F-4D97-AF65-F5344CB8AC3E}">
        <p14:creationId xmlns:p14="http://schemas.microsoft.com/office/powerpoint/2010/main" val="1893544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8CD1F2-FF47-428A-8CA9-C866F5F9AB92}"/>
              </a:ext>
            </a:extLst>
          </p:cNvPr>
          <p:cNvSpPr>
            <a:spLocks noGrp="1"/>
          </p:cNvSpPr>
          <p:nvPr>
            <p:ph sz="quarter" idx="10"/>
          </p:nvPr>
        </p:nvSpPr>
        <p:spPr>
          <a:xfrm>
            <a:off x="365759" y="1237675"/>
            <a:ext cx="4123111" cy="3521363"/>
          </a:xfrm>
        </p:spPr>
        <p:txBody>
          <a:bodyPr>
            <a:normAutofit/>
          </a:bodyPr>
          <a:lstStyle/>
          <a:p>
            <a:pPr marL="0" indent="0">
              <a:spcBef>
                <a:spcPts val="0"/>
              </a:spcBef>
              <a:spcAft>
                <a:spcPts val="1200"/>
              </a:spcAft>
              <a:buNone/>
            </a:pPr>
            <a:r>
              <a:rPr lang="en-US" sz="1800" b="0" i="0" u="none" strike="noStrike" baseline="0" dirty="0">
                <a:solidFill>
                  <a:schemeClr val="tx2"/>
                </a:solidFill>
              </a:rPr>
              <a:t>Agents can compare up to 3 plans side by side on the Compare Plans page. </a:t>
            </a:r>
            <a:endParaRPr lang="en-US" sz="1800" dirty="0">
              <a:solidFill>
                <a:schemeClr val="tx2"/>
              </a:solidFill>
            </a:endParaRPr>
          </a:p>
          <a:p>
            <a:pPr marL="0" indent="0">
              <a:spcBef>
                <a:spcPts val="0"/>
              </a:spcBef>
              <a:spcAft>
                <a:spcPts val="1200"/>
              </a:spcAft>
              <a:buNone/>
            </a:pPr>
            <a:r>
              <a:rPr lang="en-US" sz="1800" b="0" i="0" u="none" strike="noStrike" baseline="0" dirty="0">
                <a:solidFill>
                  <a:schemeClr val="tx2"/>
                </a:solidFill>
              </a:rPr>
              <a:t>Check the boxes of the plans you’d like to compare, then click, </a:t>
            </a:r>
            <a:r>
              <a:rPr lang="en-US" sz="1800" b="1" i="0" u="none" strike="noStrike" baseline="0" dirty="0">
                <a:solidFill>
                  <a:schemeClr val="tx2"/>
                </a:solidFill>
              </a:rPr>
              <a:t>Compare now</a:t>
            </a:r>
            <a:r>
              <a:rPr lang="en-US" sz="1800" b="0" i="0" u="none" strike="noStrike" baseline="0" dirty="0">
                <a:solidFill>
                  <a:schemeClr val="tx2"/>
                </a:solidFill>
              </a:rPr>
              <a:t>. </a:t>
            </a:r>
          </a:p>
          <a:p>
            <a:endParaRPr lang="en-US" sz="2000" dirty="0">
              <a:solidFill>
                <a:schemeClr val="tx2"/>
              </a:solidFill>
            </a:endParaRPr>
          </a:p>
          <a:p>
            <a:endParaRPr lang="en-US" sz="2000" dirty="0">
              <a:solidFill>
                <a:schemeClr val="tx2"/>
              </a:solidFill>
            </a:endParaRPr>
          </a:p>
          <a:p>
            <a:endParaRPr lang="en-US" sz="2000" dirty="0">
              <a:solidFill>
                <a:schemeClr val="tx2"/>
              </a:solidFill>
            </a:endParaRPr>
          </a:p>
          <a:p>
            <a:endParaRPr lang="en-US" sz="2000" dirty="0">
              <a:solidFill>
                <a:schemeClr val="tx2"/>
              </a:solidFill>
            </a:endParaRPr>
          </a:p>
          <a:p>
            <a:pPr marL="0" indent="0">
              <a:buNone/>
            </a:pPr>
            <a:endParaRPr lang="en-US" sz="2000" dirty="0">
              <a:solidFill>
                <a:schemeClr val="tx2"/>
              </a:solidFill>
            </a:endParaRPr>
          </a:p>
        </p:txBody>
      </p:sp>
      <p:pic>
        <p:nvPicPr>
          <p:cNvPr id="8" name="Picture 7">
            <a:extLst>
              <a:ext uri="{FF2B5EF4-FFF2-40B4-BE49-F238E27FC236}">
                <a16:creationId xmlns:a16="http://schemas.microsoft.com/office/drawing/2014/main" id="{A80C3466-5304-4A7D-ABDB-0D53633EB32B}"/>
              </a:ext>
            </a:extLst>
          </p:cNvPr>
          <p:cNvPicPr>
            <a:picLocks noChangeAspect="1"/>
          </p:cNvPicPr>
          <p:nvPr/>
        </p:nvPicPr>
        <p:blipFill>
          <a:blip r:embed="rId2"/>
          <a:stretch>
            <a:fillRect/>
          </a:stretch>
        </p:blipFill>
        <p:spPr>
          <a:xfrm>
            <a:off x="4559643" y="92908"/>
            <a:ext cx="4572000" cy="5472094"/>
          </a:xfrm>
          <a:prstGeom prst="rect">
            <a:avLst/>
          </a:prstGeom>
          <a:ln w="3175">
            <a:solidFill>
              <a:schemeClr val="tx1"/>
            </a:solidFill>
          </a:ln>
        </p:spPr>
      </p:pic>
      <p:sp>
        <p:nvSpPr>
          <p:cNvPr id="9" name="Rectangle 8">
            <a:extLst>
              <a:ext uri="{FF2B5EF4-FFF2-40B4-BE49-F238E27FC236}">
                <a16:creationId xmlns:a16="http://schemas.microsoft.com/office/drawing/2014/main" id="{2807261B-1431-441C-B825-D8F901DB6558}"/>
              </a:ext>
            </a:extLst>
          </p:cNvPr>
          <p:cNvSpPr/>
          <p:nvPr/>
        </p:nvSpPr>
        <p:spPr>
          <a:xfrm>
            <a:off x="8365024" y="2413686"/>
            <a:ext cx="683491" cy="19627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8CB099EA-7B20-4830-871D-A28DC238C1D4}"/>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Compare Plans</a:t>
            </a:r>
          </a:p>
        </p:txBody>
      </p:sp>
      <p:sp>
        <p:nvSpPr>
          <p:cNvPr id="12" name="Rectangle 11">
            <a:extLst>
              <a:ext uri="{FF2B5EF4-FFF2-40B4-BE49-F238E27FC236}">
                <a16:creationId xmlns:a16="http://schemas.microsoft.com/office/drawing/2014/main" id="{15D8574C-A109-4725-A9AF-EC5036D899AB}"/>
              </a:ext>
            </a:extLst>
          </p:cNvPr>
          <p:cNvSpPr/>
          <p:nvPr/>
        </p:nvSpPr>
        <p:spPr>
          <a:xfrm>
            <a:off x="8365023" y="4116392"/>
            <a:ext cx="683491" cy="19627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058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8CD1F2-FF47-428A-8CA9-C866F5F9AB92}"/>
              </a:ext>
            </a:extLst>
          </p:cNvPr>
          <p:cNvSpPr>
            <a:spLocks noGrp="1"/>
          </p:cNvSpPr>
          <p:nvPr>
            <p:ph sz="quarter" idx="10"/>
          </p:nvPr>
        </p:nvSpPr>
        <p:spPr>
          <a:xfrm>
            <a:off x="339002" y="1203686"/>
            <a:ext cx="3771180" cy="4412024"/>
          </a:xfrm>
        </p:spPr>
        <p:txBody>
          <a:bodyPr>
            <a:normAutofit/>
          </a:bodyPr>
          <a:lstStyle/>
          <a:p>
            <a:pPr marL="0" indent="0">
              <a:spcBef>
                <a:spcPts val="0"/>
              </a:spcBef>
              <a:spcAft>
                <a:spcPts val="1200"/>
              </a:spcAft>
              <a:buNone/>
            </a:pPr>
            <a:r>
              <a:rPr lang="en-US" sz="1800" b="0" i="0" u="none" strike="noStrike" baseline="0" dirty="0">
                <a:solidFill>
                  <a:schemeClr val="tx2"/>
                </a:solidFill>
              </a:rPr>
              <a:t>Agents can add specific plans to a quote and email to their beneficiary by clicking </a:t>
            </a:r>
            <a:r>
              <a:rPr lang="en-US" sz="1800" b="1" i="0" u="none" strike="noStrike" baseline="0" dirty="0">
                <a:solidFill>
                  <a:schemeClr val="tx2"/>
                </a:solidFill>
              </a:rPr>
              <a:t>Add to quote.</a:t>
            </a:r>
            <a:endParaRPr lang="en-US" sz="1800" b="1" dirty="0">
              <a:solidFill>
                <a:schemeClr val="tx2"/>
              </a:solidFill>
            </a:endParaRPr>
          </a:p>
          <a:p>
            <a:pPr marL="0" indent="0">
              <a:spcBef>
                <a:spcPts val="0"/>
              </a:spcBef>
              <a:spcAft>
                <a:spcPts val="1200"/>
              </a:spcAft>
              <a:buNone/>
            </a:pPr>
            <a:r>
              <a:rPr lang="en-US" sz="1800" i="0" u="none" strike="noStrike" baseline="0" dirty="0">
                <a:solidFill>
                  <a:schemeClr val="tx2"/>
                </a:solidFill>
              </a:rPr>
              <a:t>The selected plans will list at the top. When you are ready to email to your beneficiary click, </a:t>
            </a:r>
            <a:r>
              <a:rPr lang="en-US" sz="1800" b="1" i="0" u="none" strike="noStrike" baseline="0" dirty="0">
                <a:solidFill>
                  <a:schemeClr val="tx2"/>
                </a:solidFill>
              </a:rPr>
              <a:t>Send quote.</a:t>
            </a:r>
          </a:p>
          <a:p>
            <a:pPr marL="0" indent="0">
              <a:spcBef>
                <a:spcPts val="0"/>
              </a:spcBef>
              <a:spcAft>
                <a:spcPts val="1200"/>
              </a:spcAft>
              <a:buNone/>
            </a:pPr>
            <a:r>
              <a:rPr lang="en-US" sz="1800" dirty="0">
                <a:solidFill>
                  <a:schemeClr val="tx2"/>
                </a:solidFill>
              </a:rPr>
              <a:t>A message window will display asking for the beneficiary’s email and message to accompany the quote. Click </a:t>
            </a:r>
            <a:r>
              <a:rPr lang="en-US" sz="1800" b="1" dirty="0">
                <a:solidFill>
                  <a:schemeClr val="tx2"/>
                </a:solidFill>
              </a:rPr>
              <a:t>Send quote</a:t>
            </a:r>
            <a:r>
              <a:rPr lang="en-US" sz="1800" dirty="0">
                <a:solidFill>
                  <a:schemeClr val="tx2"/>
                </a:solidFill>
              </a:rPr>
              <a:t> when finished. </a:t>
            </a:r>
            <a:endParaRPr lang="en-US" sz="1600" i="0" u="none" strike="noStrike" baseline="0" dirty="0">
              <a:solidFill>
                <a:schemeClr val="tx2"/>
              </a:solidFill>
            </a:endParaRPr>
          </a:p>
          <a:p>
            <a:pPr marL="0" indent="0">
              <a:buNone/>
            </a:pPr>
            <a:endParaRPr lang="en-US" sz="2000" dirty="0">
              <a:solidFill>
                <a:schemeClr val="tx2"/>
              </a:solidFill>
            </a:endParaRPr>
          </a:p>
          <a:p>
            <a:pPr marL="0" indent="0">
              <a:buNone/>
            </a:pPr>
            <a:endParaRPr lang="en-US" sz="2000" dirty="0">
              <a:solidFill>
                <a:schemeClr val="tx2"/>
              </a:solidFill>
            </a:endParaRPr>
          </a:p>
          <a:p>
            <a:endParaRPr lang="en-US" sz="2000" dirty="0">
              <a:solidFill>
                <a:schemeClr val="tx2"/>
              </a:solidFill>
            </a:endParaRPr>
          </a:p>
          <a:p>
            <a:endParaRPr lang="en-US" sz="2000" dirty="0">
              <a:solidFill>
                <a:schemeClr val="tx2"/>
              </a:solidFill>
            </a:endParaRPr>
          </a:p>
          <a:p>
            <a:pPr marL="0" indent="0">
              <a:buNone/>
            </a:pPr>
            <a:endParaRPr lang="en-US" sz="2000" dirty="0">
              <a:solidFill>
                <a:schemeClr val="tx2"/>
              </a:solidFill>
            </a:endParaRPr>
          </a:p>
        </p:txBody>
      </p:sp>
      <p:pic>
        <p:nvPicPr>
          <p:cNvPr id="5" name="Picture 4">
            <a:extLst>
              <a:ext uri="{FF2B5EF4-FFF2-40B4-BE49-F238E27FC236}">
                <a16:creationId xmlns:a16="http://schemas.microsoft.com/office/drawing/2014/main" id="{54E59DCB-0E2C-4E30-930A-A585BF5F9947}"/>
              </a:ext>
            </a:extLst>
          </p:cNvPr>
          <p:cNvPicPr>
            <a:picLocks noChangeAspect="1"/>
          </p:cNvPicPr>
          <p:nvPr/>
        </p:nvPicPr>
        <p:blipFill>
          <a:blip r:embed="rId2"/>
          <a:stretch>
            <a:fillRect/>
          </a:stretch>
        </p:blipFill>
        <p:spPr>
          <a:xfrm>
            <a:off x="4572000" y="1203686"/>
            <a:ext cx="3892542" cy="4902847"/>
          </a:xfrm>
          <a:prstGeom prst="rect">
            <a:avLst/>
          </a:prstGeom>
        </p:spPr>
      </p:pic>
      <p:sp>
        <p:nvSpPr>
          <p:cNvPr id="9" name="Rectangle 8">
            <a:extLst>
              <a:ext uri="{FF2B5EF4-FFF2-40B4-BE49-F238E27FC236}">
                <a16:creationId xmlns:a16="http://schemas.microsoft.com/office/drawing/2014/main" id="{2807261B-1431-441C-B825-D8F901DB6558}"/>
              </a:ext>
            </a:extLst>
          </p:cNvPr>
          <p:cNvSpPr/>
          <p:nvPr/>
        </p:nvSpPr>
        <p:spPr>
          <a:xfrm>
            <a:off x="7389092" y="5858334"/>
            <a:ext cx="914394" cy="26537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3CEB14A-59F4-42A8-A9CE-21ABC16EB3FC}"/>
              </a:ext>
            </a:extLst>
          </p:cNvPr>
          <p:cNvSpPr/>
          <p:nvPr/>
        </p:nvSpPr>
        <p:spPr>
          <a:xfrm>
            <a:off x="7647708" y="1909788"/>
            <a:ext cx="706575" cy="26537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llout: Line with Accent Bar 11">
            <a:extLst>
              <a:ext uri="{FF2B5EF4-FFF2-40B4-BE49-F238E27FC236}">
                <a16:creationId xmlns:a16="http://schemas.microsoft.com/office/drawing/2014/main" id="{D19CC680-9A34-4152-8B17-597D04903CD3}"/>
              </a:ext>
            </a:extLst>
          </p:cNvPr>
          <p:cNvSpPr/>
          <p:nvPr/>
        </p:nvSpPr>
        <p:spPr>
          <a:xfrm rot="5400000">
            <a:off x="4196724" y="2896754"/>
            <a:ext cx="2493619" cy="2149470"/>
          </a:xfrm>
          <a:prstGeom prst="accentCallout1">
            <a:avLst>
              <a:gd name="adj1" fmla="val 6708"/>
              <a:gd name="adj2" fmla="val -184"/>
              <a:gd name="adj3" fmla="val -52548"/>
              <a:gd name="adj4" fmla="val -217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96C1E30-81BD-4DFA-82CD-DFAE3F0D0D65}"/>
              </a:ext>
            </a:extLst>
          </p:cNvPr>
          <p:cNvSpPr/>
          <p:nvPr/>
        </p:nvSpPr>
        <p:spPr>
          <a:xfrm>
            <a:off x="4572000" y="1909788"/>
            <a:ext cx="2817092" cy="26537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5597F14-4663-4ADD-92FC-1CF04A8803CA}"/>
              </a:ext>
            </a:extLst>
          </p:cNvPr>
          <p:cNvSpPr/>
          <p:nvPr/>
        </p:nvSpPr>
        <p:spPr>
          <a:xfrm>
            <a:off x="5745017" y="4618181"/>
            <a:ext cx="508000" cy="25861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E9BC50F-F6C1-49B4-9BA2-892F71299300}"/>
              </a:ext>
            </a:extLst>
          </p:cNvPr>
          <p:cNvPicPr>
            <a:picLocks noChangeAspect="1"/>
          </p:cNvPicPr>
          <p:nvPr/>
        </p:nvPicPr>
        <p:blipFill>
          <a:blip r:embed="rId3"/>
          <a:stretch>
            <a:fillRect/>
          </a:stretch>
        </p:blipFill>
        <p:spPr>
          <a:xfrm>
            <a:off x="4189295" y="2715443"/>
            <a:ext cx="2508475" cy="2577770"/>
          </a:xfrm>
          <a:prstGeom prst="rect">
            <a:avLst/>
          </a:prstGeom>
        </p:spPr>
      </p:pic>
      <p:sp>
        <p:nvSpPr>
          <p:cNvPr id="17" name="Title 3">
            <a:extLst>
              <a:ext uri="{FF2B5EF4-FFF2-40B4-BE49-F238E27FC236}">
                <a16:creationId xmlns:a16="http://schemas.microsoft.com/office/drawing/2014/main" id="{96D0FD06-404E-4084-B34E-480E8EBE55BD}"/>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Send a Quote to the Beneficiary</a:t>
            </a:r>
          </a:p>
        </p:txBody>
      </p:sp>
    </p:spTree>
    <p:extLst>
      <p:ext uri="{BB962C8B-B14F-4D97-AF65-F5344CB8AC3E}">
        <p14:creationId xmlns:p14="http://schemas.microsoft.com/office/powerpoint/2010/main" val="3020936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ECD83B-D5C3-418B-8A30-5DA869B93425}"/>
              </a:ext>
            </a:extLst>
          </p:cNvPr>
          <p:cNvSpPr>
            <a:spLocks noGrp="1"/>
          </p:cNvSpPr>
          <p:nvPr>
            <p:ph sz="quarter" idx="10"/>
          </p:nvPr>
        </p:nvSpPr>
        <p:spPr>
          <a:xfrm>
            <a:off x="365760" y="1212020"/>
            <a:ext cx="5018087" cy="2708956"/>
          </a:xfrm>
        </p:spPr>
        <p:txBody>
          <a:bodyPr>
            <a:normAutofit/>
          </a:bodyPr>
          <a:lstStyle/>
          <a:p>
            <a:pPr marL="0" indent="0">
              <a:spcBef>
                <a:spcPts val="0"/>
              </a:spcBef>
              <a:spcAft>
                <a:spcPts val="1200"/>
              </a:spcAft>
              <a:buNone/>
            </a:pPr>
            <a:r>
              <a:rPr lang="en-US" sz="1800" b="0" i="0" u="none" strike="noStrike" baseline="0" dirty="0">
                <a:solidFill>
                  <a:schemeClr val="tx2"/>
                </a:solidFill>
              </a:rPr>
              <a:t>When a quote is sent successfully, the beneficiary receives </a:t>
            </a:r>
            <a:r>
              <a:rPr lang="en-US" sz="1800" b="0" i="0" u="sng" strike="noStrike" baseline="0" dirty="0">
                <a:solidFill>
                  <a:schemeClr val="tx2"/>
                </a:solidFill>
              </a:rPr>
              <a:t>two emails</a:t>
            </a:r>
            <a:r>
              <a:rPr lang="en-US" sz="1800" b="0" i="0" strike="noStrike" baseline="0" dirty="0">
                <a:solidFill>
                  <a:schemeClr val="tx2"/>
                </a:solidFill>
              </a:rPr>
              <a:t> </a:t>
            </a:r>
            <a:r>
              <a:rPr lang="en-US" sz="1800" b="0" i="0" u="none" strike="noStrike" baseline="0" dirty="0">
                <a:solidFill>
                  <a:schemeClr val="tx2"/>
                </a:solidFill>
              </a:rPr>
              <a:t>that can be used to access the quote: </a:t>
            </a:r>
          </a:p>
          <a:p>
            <a:pPr>
              <a:spcBef>
                <a:spcPts val="0"/>
              </a:spcBef>
              <a:spcAft>
                <a:spcPts val="1200"/>
              </a:spcAft>
              <a:buFont typeface="Wingdings" panose="05000000000000000000" pitchFamily="2" charset="2"/>
              <a:buChar char="§"/>
            </a:pPr>
            <a:r>
              <a:rPr lang="en-US" sz="1800" dirty="0">
                <a:solidFill>
                  <a:schemeClr val="tx2"/>
                </a:solidFill>
              </a:rPr>
              <a:t>O</a:t>
            </a:r>
            <a:r>
              <a:rPr lang="en-US" sz="1800" b="0" i="0" u="none" strike="noStrike" baseline="0" dirty="0">
                <a:solidFill>
                  <a:schemeClr val="tx2"/>
                </a:solidFill>
              </a:rPr>
              <a:t>ne with the link to view the quote</a:t>
            </a:r>
          </a:p>
          <a:p>
            <a:pPr>
              <a:spcBef>
                <a:spcPts val="0"/>
              </a:spcBef>
              <a:spcAft>
                <a:spcPts val="1200"/>
              </a:spcAft>
              <a:buFont typeface="Wingdings" panose="05000000000000000000" pitchFamily="2" charset="2"/>
              <a:buChar char="§"/>
            </a:pPr>
            <a:r>
              <a:rPr lang="en-US" sz="1800" dirty="0">
                <a:solidFill>
                  <a:schemeClr val="tx2"/>
                </a:solidFill>
              </a:rPr>
              <a:t>One </a:t>
            </a:r>
            <a:r>
              <a:rPr lang="en-US" sz="1800" b="0" i="0" u="none" strike="noStrike" baseline="0" dirty="0">
                <a:solidFill>
                  <a:schemeClr val="tx2"/>
                </a:solidFill>
              </a:rPr>
              <a:t>with the access code </a:t>
            </a:r>
            <a:endParaRPr lang="en-US" sz="1800" dirty="0">
              <a:solidFill>
                <a:schemeClr val="tx2"/>
              </a:solidFill>
            </a:endParaRPr>
          </a:p>
          <a:p>
            <a:pPr marL="0" indent="0">
              <a:spcBef>
                <a:spcPts val="0"/>
              </a:spcBef>
              <a:spcAft>
                <a:spcPts val="1200"/>
              </a:spcAft>
              <a:buNone/>
            </a:pPr>
            <a:r>
              <a:rPr lang="en-US" sz="1800" b="0" i="0" u="none" strike="noStrike" baseline="0" dirty="0">
                <a:solidFill>
                  <a:schemeClr val="tx2"/>
                </a:solidFill>
              </a:rPr>
              <a:t>These are separate for security reasons because </a:t>
            </a:r>
            <a:r>
              <a:rPr lang="en-US" sz="1800" dirty="0">
                <a:solidFill>
                  <a:schemeClr val="tx2"/>
                </a:solidFill>
              </a:rPr>
              <a:t>protected health information (PHI) </a:t>
            </a:r>
            <a:r>
              <a:rPr lang="en-US" sz="1800" b="0" i="0" u="none" strike="noStrike" baseline="0" dirty="0">
                <a:solidFill>
                  <a:schemeClr val="tx2"/>
                </a:solidFill>
              </a:rPr>
              <a:t>is involved. </a:t>
            </a:r>
            <a:endParaRPr lang="en-US" sz="1800" dirty="0">
              <a:solidFill>
                <a:schemeClr val="tx2"/>
              </a:solidFill>
            </a:endParaRPr>
          </a:p>
        </p:txBody>
      </p:sp>
      <p:pic>
        <p:nvPicPr>
          <p:cNvPr id="9" name="Picture 8">
            <a:extLst>
              <a:ext uri="{FF2B5EF4-FFF2-40B4-BE49-F238E27FC236}">
                <a16:creationId xmlns:a16="http://schemas.microsoft.com/office/drawing/2014/main" id="{81584130-6B88-4698-96E8-A1E075209609}"/>
              </a:ext>
            </a:extLst>
          </p:cNvPr>
          <p:cNvPicPr>
            <a:picLocks noChangeAspect="1"/>
          </p:cNvPicPr>
          <p:nvPr/>
        </p:nvPicPr>
        <p:blipFill>
          <a:blip r:embed="rId2"/>
          <a:stretch>
            <a:fillRect/>
          </a:stretch>
        </p:blipFill>
        <p:spPr>
          <a:xfrm>
            <a:off x="5283198" y="1226315"/>
            <a:ext cx="3495041" cy="4165805"/>
          </a:xfrm>
          <a:prstGeom prst="rect">
            <a:avLst/>
          </a:prstGeom>
          <a:ln w="3175">
            <a:solidFill>
              <a:schemeClr val="tx1"/>
            </a:solidFill>
          </a:ln>
        </p:spPr>
      </p:pic>
      <p:pic>
        <p:nvPicPr>
          <p:cNvPr id="12" name="Picture 11">
            <a:extLst>
              <a:ext uri="{FF2B5EF4-FFF2-40B4-BE49-F238E27FC236}">
                <a16:creationId xmlns:a16="http://schemas.microsoft.com/office/drawing/2014/main" id="{51343812-5AA2-46D0-BE79-8F2E0371E6CF}"/>
              </a:ext>
            </a:extLst>
          </p:cNvPr>
          <p:cNvPicPr>
            <a:picLocks noChangeAspect="1"/>
          </p:cNvPicPr>
          <p:nvPr/>
        </p:nvPicPr>
        <p:blipFill>
          <a:blip r:embed="rId3"/>
          <a:stretch>
            <a:fillRect/>
          </a:stretch>
        </p:blipFill>
        <p:spPr>
          <a:xfrm>
            <a:off x="716573" y="4201029"/>
            <a:ext cx="4115166" cy="1191091"/>
          </a:xfrm>
          <a:prstGeom prst="rect">
            <a:avLst/>
          </a:prstGeom>
        </p:spPr>
      </p:pic>
      <p:sp>
        <p:nvSpPr>
          <p:cNvPr id="8" name="Title 3">
            <a:extLst>
              <a:ext uri="{FF2B5EF4-FFF2-40B4-BE49-F238E27FC236}">
                <a16:creationId xmlns:a16="http://schemas.microsoft.com/office/drawing/2014/main" id="{2CAE27E7-09E6-4CE0-93EB-12FC9059DCE8}"/>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Send a Quote to the Beneficiary</a:t>
            </a:r>
          </a:p>
        </p:txBody>
      </p:sp>
    </p:spTree>
    <p:extLst>
      <p:ext uri="{BB962C8B-B14F-4D97-AF65-F5344CB8AC3E}">
        <p14:creationId xmlns:p14="http://schemas.microsoft.com/office/powerpoint/2010/main" val="2673895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1CC3AF02-D72E-4B19-9E8B-C90AECB05F42}"/>
              </a:ext>
            </a:extLst>
          </p:cNvPr>
          <p:cNvGraphicFramePr>
            <a:graphicFrameLocks noGrp="1"/>
          </p:cNvGraphicFramePr>
          <p:nvPr>
            <p:ph sz="quarter" idx="10"/>
            <p:extLst>
              <p:ext uri="{D42A27DB-BD31-4B8C-83A1-F6EECF244321}">
                <p14:modId xmlns:p14="http://schemas.microsoft.com/office/powerpoint/2010/main" val="2384739361"/>
              </p:ext>
            </p:extLst>
          </p:nvPr>
        </p:nvGraphicFramePr>
        <p:xfrm>
          <a:off x="936805" y="2604654"/>
          <a:ext cx="7270389" cy="3281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3">
            <a:extLst>
              <a:ext uri="{FF2B5EF4-FFF2-40B4-BE49-F238E27FC236}">
                <a16:creationId xmlns:a16="http://schemas.microsoft.com/office/drawing/2014/main" id="{4ECF98EB-DC62-4A70-A3F1-B0DC8819970A}"/>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Interactive Table of Contents</a:t>
            </a:r>
          </a:p>
        </p:txBody>
      </p:sp>
      <p:grpSp>
        <p:nvGrpSpPr>
          <p:cNvPr id="7" name="Group 6">
            <a:extLst>
              <a:ext uri="{FF2B5EF4-FFF2-40B4-BE49-F238E27FC236}">
                <a16:creationId xmlns:a16="http://schemas.microsoft.com/office/drawing/2014/main" id="{0C53832A-B841-4BA2-B9A8-353B61053D35}"/>
              </a:ext>
            </a:extLst>
          </p:cNvPr>
          <p:cNvGrpSpPr/>
          <p:nvPr/>
        </p:nvGrpSpPr>
        <p:grpSpPr>
          <a:xfrm>
            <a:off x="745745" y="1329221"/>
            <a:ext cx="2410789" cy="878179"/>
            <a:chOff x="1868132" y="513443"/>
            <a:chExt cx="2178286" cy="604800"/>
          </a:xfrm>
        </p:grpSpPr>
        <p:sp>
          <p:nvSpPr>
            <p:cNvPr id="8" name="Rectangle 7">
              <a:extLst>
                <a:ext uri="{FF2B5EF4-FFF2-40B4-BE49-F238E27FC236}">
                  <a16:creationId xmlns:a16="http://schemas.microsoft.com/office/drawing/2014/main" id="{0405CB3F-1A12-4E71-878D-B181AC284E07}"/>
                </a:ext>
              </a:extLst>
            </p:cNvPr>
            <p:cNvSpPr/>
            <p:nvPr/>
          </p:nvSpPr>
          <p:spPr>
            <a:xfrm>
              <a:off x="1868132" y="513443"/>
              <a:ext cx="2176891" cy="604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a:extLst>
                <a:ext uri="{FF2B5EF4-FFF2-40B4-BE49-F238E27FC236}">
                  <a16:creationId xmlns:a16="http://schemas.microsoft.com/office/drawing/2014/main" id="{00F6BF28-411C-4698-A25B-54896116E41A}"/>
                </a:ext>
              </a:extLst>
            </p:cNvPr>
            <p:cNvSpPr txBox="1"/>
            <p:nvPr/>
          </p:nvSpPr>
          <p:spPr>
            <a:xfrm>
              <a:off x="1868132" y="513443"/>
              <a:ext cx="2178286" cy="604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kern="1200" dirty="0">
                  <a:solidFill>
                    <a:schemeClr val="tx2"/>
                  </a:solidFill>
                  <a:latin typeface="Calibri"/>
                  <a:ea typeface="+mn-ea"/>
                  <a:cs typeface="+mn-cs"/>
                </a:rPr>
                <a:t>Control + Click the box below to </a:t>
              </a:r>
              <a:r>
                <a:rPr lang="en-US" u="none" kern="1200" dirty="0">
                  <a:solidFill>
                    <a:schemeClr val="tx2"/>
                  </a:solidFill>
                  <a:latin typeface="Calibri"/>
                  <a:ea typeface="+mn-ea"/>
                  <a:cs typeface="+mn-cs"/>
                </a:rPr>
                <a:t>automatically link to this section</a:t>
              </a:r>
            </a:p>
          </p:txBody>
        </p:sp>
      </p:grpSp>
      <p:sp>
        <p:nvSpPr>
          <p:cNvPr id="10" name="Oval 9">
            <a:extLst>
              <a:ext uri="{FF2B5EF4-FFF2-40B4-BE49-F238E27FC236}">
                <a16:creationId xmlns:a16="http://schemas.microsoft.com/office/drawing/2014/main" id="{B456A122-DB21-4BC4-93D1-37477FDD7051}"/>
              </a:ext>
            </a:extLst>
          </p:cNvPr>
          <p:cNvSpPr/>
          <p:nvPr/>
        </p:nvSpPr>
        <p:spPr>
          <a:xfrm>
            <a:off x="2940286" y="1458530"/>
            <a:ext cx="604800" cy="604800"/>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1" name="Rectangle 10" descr="Cursor">
            <a:extLst>
              <a:ext uri="{FF2B5EF4-FFF2-40B4-BE49-F238E27FC236}">
                <a16:creationId xmlns:a16="http://schemas.microsoft.com/office/drawing/2014/main" id="{41F18BB8-88A3-4335-AAB1-EFC61CC0913B}"/>
              </a:ext>
            </a:extLst>
          </p:cNvPr>
          <p:cNvSpPr/>
          <p:nvPr/>
        </p:nvSpPr>
        <p:spPr>
          <a:xfrm>
            <a:off x="3067294" y="1592918"/>
            <a:ext cx="350784" cy="350784"/>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2213395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48510A-0217-4BFA-A6E7-D60C7456622E}"/>
              </a:ext>
            </a:extLst>
          </p:cNvPr>
          <p:cNvSpPr>
            <a:spLocks noGrp="1"/>
          </p:cNvSpPr>
          <p:nvPr>
            <p:ph sz="quarter" idx="10"/>
          </p:nvPr>
        </p:nvSpPr>
        <p:spPr>
          <a:xfrm>
            <a:off x="365760" y="1228435"/>
            <a:ext cx="3761942" cy="4867565"/>
          </a:xfrm>
        </p:spPr>
        <p:txBody>
          <a:bodyPr>
            <a:normAutofit/>
          </a:bodyPr>
          <a:lstStyle/>
          <a:p>
            <a:pPr marL="0" indent="0">
              <a:spcBef>
                <a:spcPts val="0"/>
              </a:spcBef>
              <a:spcAft>
                <a:spcPts val="1200"/>
              </a:spcAft>
              <a:buNone/>
            </a:pPr>
            <a:r>
              <a:rPr lang="en-US" sz="1800" b="0" i="0" u="none" strike="noStrike" baseline="0" dirty="0">
                <a:solidFill>
                  <a:schemeClr val="tx2"/>
                </a:solidFill>
                <a:latin typeface="Arial" panose="020B0604020202020204" pitchFamily="34" charset="0"/>
                <a:cs typeface="Arial" panose="020B0604020202020204" pitchFamily="34" charset="0"/>
              </a:rPr>
              <a:t>Upon successful authentication, the beneficiary lands on the quote summary page. </a:t>
            </a:r>
          </a:p>
          <a:p>
            <a:pPr marL="0" indent="0">
              <a:spcBef>
                <a:spcPts val="0"/>
              </a:spcBef>
              <a:spcAft>
                <a:spcPts val="1200"/>
              </a:spcAft>
              <a:buNone/>
            </a:pPr>
            <a:r>
              <a:rPr lang="en-US" sz="1800" dirty="0">
                <a:solidFill>
                  <a:schemeClr val="tx2"/>
                </a:solidFill>
                <a:latin typeface="Arial" panose="020B0604020202020204" pitchFamily="34" charset="0"/>
                <a:cs typeface="Arial" panose="020B0604020202020204" pitchFamily="34" charset="0"/>
              </a:rPr>
              <a:t>The b</a:t>
            </a:r>
            <a:r>
              <a:rPr lang="en-US" sz="1800" b="0" i="0" u="none" strike="noStrike" baseline="0" dirty="0">
                <a:solidFill>
                  <a:schemeClr val="tx2"/>
                </a:solidFill>
                <a:latin typeface="Arial" panose="020B0604020202020204" pitchFamily="34" charset="0"/>
                <a:cs typeface="Arial" panose="020B0604020202020204" pitchFamily="34" charset="0"/>
              </a:rPr>
              <a:t>eneficiary, will have access to </a:t>
            </a:r>
            <a:r>
              <a:rPr lang="en-US" sz="1800" b="1" i="0" u="none" strike="noStrike" baseline="0" dirty="0">
                <a:solidFill>
                  <a:schemeClr val="tx2"/>
                </a:solidFill>
                <a:latin typeface="Arial" panose="020B0604020202020204" pitchFamily="34" charset="0"/>
                <a:cs typeface="Arial" panose="020B0604020202020204" pitchFamily="34" charset="0"/>
              </a:rPr>
              <a:t>Add to cart </a:t>
            </a:r>
            <a:r>
              <a:rPr lang="en-US" sz="1800" b="0" i="0" u="none" strike="noStrike" baseline="0" dirty="0">
                <a:solidFill>
                  <a:schemeClr val="tx2"/>
                </a:solidFill>
                <a:latin typeface="Arial" panose="020B0604020202020204" pitchFamily="34" charset="0"/>
                <a:cs typeface="Arial" panose="020B0604020202020204" pitchFamily="34" charset="0"/>
              </a:rPr>
              <a:t>and continue to the enrollment process if they choose.</a:t>
            </a:r>
          </a:p>
          <a:p>
            <a:pPr marL="0" indent="0">
              <a:spcBef>
                <a:spcPts val="0"/>
              </a:spcBef>
              <a:spcAft>
                <a:spcPts val="1200"/>
              </a:spcAft>
              <a:buNone/>
            </a:pPr>
            <a:r>
              <a:rPr lang="en-US" sz="1800" dirty="0">
                <a:solidFill>
                  <a:schemeClr val="tx2"/>
                </a:solidFill>
              </a:rPr>
              <a:t>The links provided in the email contain the Agent ID, which ensures agents get credit for any enrollments that result from the Quote. </a:t>
            </a:r>
          </a:p>
          <a:p>
            <a:pPr marL="0" indent="0">
              <a:buNone/>
            </a:pPr>
            <a:endParaRPr lang="en-US" sz="1800" dirty="0">
              <a:solidFill>
                <a:schemeClr val="tx2"/>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A0BDB22-EE79-49CA-AB91-401B1AF9EF32}"/>
              </a:ext>
            </a:extLst>
          </p:cNvPr>
          <p:cNvPicPr>
            <a:picLocks noChangeAspect="1"/>
          </p:cNvPicPr>
          <p:nvPr/>
        </p:nvPicPr>
        <p:blipFill>
          <a:blip r:embed="rId3"/>
          <a:stretch>
            <a:fillRect/>
          </a:stretch>
        </p:blipFill>
        <p:spPr>
          <a:xfrm>
            <a:off x="4155121" y="1016003"/>
            <a:ext cx="3679618" cy="5426363"/>
          </a:xfrm>
          <a:prstGeom prst="rect">
            <a:avLst/>
          </a:prstGeom>
          <a:ln w="3175">
            <a:solidFill>
              <a:schemeClr val="tx1"/>
            </a:solidFill>
          </a:ln>
        </p:spPr>
      </p:pic>
      <p:sp>
        <p:nvSpPr>
          <p:cNvPr id="8" name="Title 3">
            <a:extLst>
              <a:ext uri="{FF2B5EF4-FFF2-40B4-BE49-F238E27FC236}">
                <a16:creationId xmlns:a16="http://schemas.microsoft.com/office/drawing/2014/main" id="{5210BE71-9EFF-4D2E-99A1-616A40F8637D}"/>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Quote Authorization and Summary</a:t>
            </a:r>
          </a:p>
        </p:txBody>
      </p:sp>
    </p:spTree>
    <p:extLst>
      <p:ext uri="{BB962C8B-B14F-4D97-AF65-F5344CB8AC3E}">
        <p14:creationId xmlns:p14="http://schemas.microsoft.com/office/powerpoint/2010/main" val="3247934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237477-6D87-4620-9C54-E0362DD660F1}"/>
              </a:ext>
            </a:extLst>
          </p:cNvPr>
          <p:cNvPicPr>
            <a:picLocks noChangeAspect="1"/>
          </p:cNvPicPr>
          <p:nvPr/>
        </p:nvPicPr>
        <p:blipFill>
          <a:blip r:embed="rId2"/>
          <a:stretch>
            <a:fillRect/>
          </a:stretch>
        </p:blipFill>
        <p:spPr>
          <a:xfrm>
            <a:off x="4571999" y="104560"/>
            <a:ext cx="4572001" cy="5805832"/>
          </a:xfrm>
          <a:prstGeom prst="rect">
            <a:avLst/>
          </a:prstGeom>
          <a:ln w="3175">
            <a:solidFill>
              <a:schemeClr val="tx1"/>
            </a:solidFill>
          </a:ln>
        </p:spPr>
      </p:pic>
      <p:sp>
        <p:nvSpPr>
          <p:cNvPr id="2" name="Content Placeholder 1">
            <a:extLst>
              <a:ext uri="{FF2B5EF4-FFF2-40B4-BE49-F238E27FC236}">
                <a16:creationId xmlns:a16="http://schemas.microsoft.com/office/drawing/2014/main" id="{228CD1F2-FF47-428A-8CA9-C866F5F9AB92}"/>
              </a:ext>
            </a:extLst>
          </p:cNvPr>
          <p:cNvSpPr>
            <a:spLocks noGrp="1"/>
          </p:cNvSpPr>
          <p:nvPr>
            <p:ph sz="quarter" idx="10"/>
          </p:nvPr>
        </p:nvSpPr>
        <p:spPr>
          <a:xfrm>
            <a:off x="365760" y="1625599"/>
            <a:ext cx="4039984" cy="3980874"/>
          </a:xfrm>
        </p:spPr>
        <p:txBody>
          <a:bodyPr>
            <a:noAutofit/>
          </a:bodyPr>
          <a:lstStyle/>
          <a:p>
            <a:pPr marL="0" indent="0">
              <a:spcBef>
                <a:spcPts val="0"/>
              </a:spcBef>
              <a:spcAft>
                <a:spcPts val="1200"/>
              </a:spcAft>
              <a:buNone/>
            </a:pPr>
            <a:r>
              <a:rPr lang="en-US" sz="1800" b="0" u="none" strike="noStrike" baseline="0" dirty="0">
                <a:solidFill>
                  <a:schemeClr val="tx2"/>
                </a:solidFill>
                <a:latin typeface="Arial" panose="020B0604020202020204" pitchFamily="34" charset="0"/>
                <a:cs typeface="Arial" panose="020B0604020202020204" pitchFamily="34" charset="0"/>
              </a:rPr>
              <a:t>Once the beneficiary has made their plan selection, the agent can begin the enrollment process. </a:t>
            </a:r>
          </a:p>
          <a:p>
            <a:pPr marL="0" indent="0">
              <a:spcBef>
                <a:spcPts val="0"/>
              </a:spcBef>
              <a:spcAft>
                <a:spcPts val="1200"/>
              </a:spcAft>
              <a:buNone/>
            </a:pPr>
            <a:r>
              <a:rPr lang="en-US" sz="1800" dirty="0">
                <a:solidFill>
                  <a:schemeClr val="tx2"/>
                </a:solidFill>
                <a:latin typeface="Arial" panose="020B0604020202020204" pitchFamily="34" charset="0"/>
                <a:cs typeface="Arial" panose="020B0604020202020204" pitchFamily="34" charset="0"/>
              </a:rPr>
              <a:t>First, click </a:t>
            </a:r>
            <a:r>
              <a:rPr lang="en-US" sz="1800" b="1" dirty="0">
                <a:solidFill>
                  <a:schemeClr val="tx2"/>
                </a:solidFill>
                <a:latin typeface="Arial" panose="020B0604020202020204" pitchFamily="34" charset="0"/>
                <a:cs typeface="Arial" panose="020B0604020202020204" pitchFamily="34" charset="0"/>
              </a:rPr>
              <a:t>Add to cart </a:t>
            </a:r>
            <a:r>
              <a:rPr lang="en-US" sz="1800" dirty="0">
                <a:solidFill>
                  <a:schemeClr val="tx2"/>
                </a:solidFill>
                <a:latin typeface="Arial" panose="020B0604020202020204" pitchFamily="34" charset="0"/>
                <a:cs typeface="Arial" panose="020B0604020202020204" pitchFamily="34" charset="0"/>
              </a:rPr>
              <a:t>next to the plan option the beneficiary has selected.</a:t>
            </a:r>
          </a:p>
          <a:p>
            <a:pPr marL="0" indent="0">
              <a:spcBef>
                <a:spcPts val="600"/>
              </a:spcBef>
              <a:spcAft>
                <a:spcPts val="600"/>
              </a:spcAft>
              <a:buNone/>
            </a:pPr>
            <a:endParaRPr lang="en-US" sz="1600" b="0" u="none" strike="noStrike" baseline="0" dirty="0">
              <a:solidFill>
                <a:schemeClr val="tx2"/>
              </a:solidFill>
              <a:latin typeface="Arial" panose="020B0604020202020204" pitchFamily="34" charset="0"/>
              <a:cs typeface="Arial" panose="020B0604020202020204" pitchFamily="34" charset="0"/>
            </a:endParaRPr>
          </a:p>
          <a:p>
            <a:pPr marL="0" indent="0">
              <a:spcBef>
                <a:spcPts val="600"/>
              </a:spcBef>
              <a:spcAft>
                <a:spcPts val="600"/>
              </a:spcAft>
              <a:buNone/>
            </a:pPr>
            <a:endParaRPr lang="en-US" sz="1600" b="0" u="none" strike="noStrike" baseline="0" dirty="0">
              <a:solidFill>
                <a:schemeClr val="tx2"/>
              </a:solidFill>
              <a:latin typeface="Arial" panose="020B0604020202020204" pitchFamily="34" charset="0"/>
              <a:cs typeface="Arial" panose="020B0604020202020204" pitchFamily="34" charset="0"/>
            </a:endParaRPr>
          </a:p>
          <a:p>
            <a:pPr marL="0" indent="0">
              <a:spcBef>
                <a:spcPts val="600"/>
              </a:spcBef>
              <a:spcAft>
                <a:spcPts val="600"/>
              </a:spcAft>
              <a:buNone/>
            </a:pPr>
            <a:endParaRPr lang="en-US" sz="1600" i="0" u="none" strike="noStrike" baseline="0" dirty="0">
              <a:solidFill>
                <a:schemeClr val="tx2"/>
              </a:solidFill>
            </a:endParaRPr>
          </a:p>
          <a:p>
            <a:pPr marL="0" indent="0">
              <a:spcBef>
                <a:spcPts val="600"/>
              </a:spcBef>
              <a:spcAft>
                <a:spcPts val="600"/>
              </a:spcAft>
              <a:buNone/>
            </a:pPr>
            <a:endParaRPr lang="en-US" sz="1600" dirty="0">
              <a:solidFill>
                <a:schemeClr val="tx2"/>
              </a:solidFill>
            </a:endParaRPr>
          </a:p>
          <a:p>
            <a:pPr marL="0" indent="0">
              <a:spcBef>
                <a:spcPts val="600"/>
              </a:spcBef>
              <a:spcAft>
                <a:spcPts val="600"/>
              </a:spcAft>
              <a:buNone/>
            </a:pPr>
            <a:endParaRPr lang="en-US" sz="1600" dirty="0">
              <a:solidFill>
                <a:schemeClr val="tx2"/>
              </a:solidFill>
            </a:endParaRPr>
          </a:p>
          <a:p>
            <a:pPr>
              <a:spcBef>
                <a:spcPts val="600"/>
              </a:spcBef>
              <a:spcAft>
                <a:spcPts val="600"/>
              </a:spcAft>
            </a:pPr>
            <a:endParaRPr lang="en-US" sz="1600" dirty="0">
              <a:solidFill>
                <a:schemeClr val="tx2"/>
              </a:solidFill>
            </a:endParaRPr>
          </a:p>
          <a:p>
            <a:pPr>
              <a:spcBef>
                <a:spcPts val="600"/>
              </a:spcBef>
              <a:spcAft>
                <a:spcPts val="600"/>
              </a:spcAft>
            </a:pPr>
            <a:endParaRPr lang="en-US" sz="1600" dirty="0">
              <a:solidFill>
                <a:schemeClr val="tx2"/>
              </a:solidFill>
            </a:endParaRPr>
          </a:p>
          <a:p>
            <a:pPr marL="0" indent="0">
              <a:spcBef>
                <a:spcPts val="600"/>
              </a:spcBef>
              <a:spcAft>
                <a:spcPts val="600"/>
              </a:spcAft>
              <a:buNone/>
            </a:pPr>
            <a:endParaRPr lang="en-US" sz="1600" dirty="0">
              <a:solidFill>
                <a:schemeClr val="tx2"/>
              </a:solidFill>
            </a:endParaRPr>
          </a:p>
        </p:txBody>
      </p:sp>
      <p:sp>
        <p:nvSpPr>
          <p:cNvPr id="11" name="Rectangle 10">
            <a:extLst>
              <a:ext uri="{FF2B5EF4-FFF2-40B4-BE49-F238E27FC236}">
                <a16:creationId xmlns:a16="http://schemas.microsoft.com/office/drawing/2014/main" id="{43CEB14A-59F4-42A8-A9CE-21ABC16EB3FC}"/>
              </a:ext>
            </a:extLst>
          </p:cNvPr>
          <p:cNvSpPr/>
          <p:nvPr/>
        </p:nvSpPr>
        <p:spPr>
          <a:xfrm>
            <a:off x="7937731" y="2149933"/>
            <a:ext cx="1040014" cy="26537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75042242-ECD5-4D32-828F-9A8340540B8E}"/>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Start Enrollment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Add to Cart</a:t>
            </a:r>
          </a:p>
        </p:txBody>
      </p:sp>
    </p:spTree>
    <p:extLst>
      <p:ext uri="{BB962C8B-B14F-4D97-AF65-F5344CB8AC3E}">
        <p14:creationId xmlns:p14="http://schemas.microsoft.com/office/powerpoint/2010/main" val="1903449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8CD1F2-FF47-428A-8CA9-C866F5F9AB92}"/>
              </a:ext>
            </a:extLst>
          </p:cNvPr>
          <p:cNvSpPr>
            <a:spLocks noGrp="1"/>
          </p:cNvSpPr>
          <p:nvPr>
            <p:ph sz="quarter" idx="10"/>
          </p:nvPr>
        </p:nvSpPr>
        <p:spPr>
          <a:xfrm>
            <a:off x="365760" y="1634836"/>
            <a:ext cx="3744422" cy="3980874"/>
          </a:xfrm>
        </p:spPr>
        <p:txBody>
          <a:bodyPr>
            <a:noAutofit/>
          </a:bodyPr>
          <a:lstStyle/>
          <a:p>
            <a:pPr marL="0" indent="0">
              <a:spcBef>
                <a:spcPts val="0"/>
              </a:spcBef>
              <a:spcAft>
                <a:spcPts val="1200"/>
              </a:spcAft>
              <a:buNone/>
            </a:pPr>
            <a:r>
              <a:rPr lang="en-US" sz="1800" b="0" u="none" strike="noStrike" baseline="0" dirty="0">
                <a:solidFill>
                  <a:schemeClr val="tx2"/>
                </a:solidFill>
                <a:latin typeface="Arial" panose="020B0604020202020204" pitchFamily="34" charset="0"/>
                <a:cs typeface="Arial" panose="020B0604020202020204" pitchFamily="34" charset="0"/>
              </a:rPr>
              <a:t>Two options are offered: </a:t>
            </a:r>
          </a:p>
          <a:p>
            <a:pPr>
              <a:spcBef>
                <a:spcPts val="0"/>
              </a:spcBef>
              <a:spcAft>
                <a:spcPts val="1200"/>
              </a:spcAft>
              <a:buFont typeface="Wingdings" panose="05000000000000000000" pitchFamily="2" charset="2"/>
              <a:buChar char="§"/>
            </a:pPr>
            <a:r>
              <a:rPr lang="en-US" sz="1800" dirty="0">
                <a:solidFill>
                  <a:schemeClr val="tx2"/>
                </a:solidFill>
                <a:latin typeface="Arial" panose="020B0604020202020204" pitchFamily="34" charset="0"/>
                <a:cs typeface="Arial" panose="020B0604020202020204" pitchFamily="34" charset="0"/>
              </a:rPr>
              <a:t>Enrollment can be completed through sending to the beneficiary to sign and submit </a:t>
            </a:r>
          </a:p>
          <a:p>
            <a:pPr>
              <a:spcBef>
                <a:spcPts val="0"/>
              </a:spcBef>
              <a:spcAft>
                <a:spcPts val="1200"/>
              </a:spcAft>
              <a:buFont typeface="Wingdings" panose="05000000000000000000" pitchFamily="2" charset="2"/>
              <a:buChar char="§"/>
            </a:pPr>
            <a:r>
              <a:rPr lang="en-US" sz="1800" dirty="0">
                <a:solidFill>
                  <a:schemeClr val="tx2"/>
                </a:solidFill>
                <a:latin typeface="Arial" panose="020B0604020202020204" pitchFamily="34" charset="0"/>
                <a:cs typeface="Arial" panose="020B0604020202020204" pitchFamily="34" charset="0"/>
              </a:rPr>
              <a:t>Agent can complete and submit the enrollment on behalf of their beneficiary </a:t>
            </a:r>
            <a:r>
              <a:rPr lang="en-US" sz="1800" u="sng" dirty="0">
                <a:solidFill>
                  <a:schemeClr val="tx2"/>
                </a:solidFill>
                <a:latin typeface="Arial" panose="020B0604020202020204" pitchFamily="34" charset="0"/>
                <a:cs typeface="Arial" panose="020B0604020202020204" pitchFamily="34" charset="0"/>
              </a:rPr>
              <a:t>ONLY</a:t>
            </a:r>
            <a:r>
              <a:rPr lang="en-US" sz="1800" dirty="0">
                <a:solidFill>
                  <a:schemeClr val="tx2"/>
                </a:solidFill>
                <a:latin typeface="Arial" panose="020B0604020202020204" pitchFamily="34" charset="0"/>
                <a:cs typeface="Arial" panose="020B0604020202020204" pitchFamily="34" charset="0"/>
              </a:rPr>
              <a:t> if the agent is sitting with their beneficiary to complete this enrollment.</a:t>
            </a:r>
          </a:p>
          <a:p>
            <a:pPr marL="0" indent="0">
              <a:spcBef>
                <a:spcPts val="0"/>
              </a:spcBef>
              <a:spcAft>
                <a:spcPts val="1200"/>
              </a:spcAft>
              <a:buNone/>
            </a:pPr>
            <a:r>
              <a:rPr lang="en-US" sz="1800" dirty="0">
                <a:solidFill>
                  <a:schemeClr val="tx2"/>
                </a:solidFill>
                <a:latin typeface="Arial" panose="020B0604020202020204" pitchFamily="34" charset="0"/>
                <a:cs typeface="Arial" panose="020B0604020202020204" pitchFamily="34" charset="0"/>
              </a:rPr>
              <a:t>Also, be sure to note if this beneficiary is an existing member. If yes, it will result in completion of a shorter enrollment form. </a:t>
            </a:r>
          </a:p>
          <a:p>
            <a:pPr marL="0" indent="0">
              <a:spcBef>
                <a:spcPts val="0"/>
              </a:spcBef>
              <a:spcAft>
                <a:spcPts val="1200"/>
              </a:spcAft>
              <a:buNone/>
            </a:pPr>
            <a:r>
              <a:rPr lang="en-US" sz="1800" dirty="0">
                <a:solidFill>
                  <a:schemeClr val="tx2"/>
                </a:solidFill>
                <a:latin typeface="Arial" panose="020B0604020202020204" pitchFamily="34" charset="0"/>
                <a:cs typeface="Arial" panose="020B0604020202020204" pitchFamily="34" charset="0"/>
              </a:rPr>
              <a:t>Click, </a:t>
            </a:r>
            <a:r>
              <a:rPr lang="en-US" sz="1800" b="1" dirty="0">
                <a:solidFill>
                  <a:schemeClr val="tx2"/>
                </a:solidFill>
                <a:latin typeface="Arial" panose="020B0604020202020204" pitchFamily="34" charset="0"/>
                <a:cs typeface="Arial" panose="020B0604020202020204" pitchFamily="34" charset="0"/>
              </a:rPr>
              <a:t>Continue to apply </a:t>
            </a:r>
            <a:r>
              <a:rPr lang="en-US" sz="1800" dirty="0">
                <a:solidFill>
                  <a:schemeClr val="tx2"/>
                </a:solidFill>
                <a:latin typeface="Arial" panose="020B0604020202020204" pitchFamily="34" charset="0"/>
                <a:cs typeface="Arial" panose="020B0604020202020204" pitchFamily="34" charset="0"/>
              </a:rPr>
              <a:t>to move ahead with the application.</a:t>
            </a:r>
            <a:endParaRPr lang="en-US" sz="1800" dirty="0">
              <a:solidFill>
                <a:schemeClr val="tx2"/>
              </a:solidFill>
            </a:endParaRPr>
          </a:p>
          <a:p>
            <a:pPr marL="0" indent="0">
              <a:spcBef>
                <a:spcPts val="600"/>
              </a:spcBef>
              <a:spcAft>
                <a:spcPts val="600"/>
              </a:spcAft>
              <a:buNone/>
            </a:pPr>
            <a:endParaRPr lang="en-US" sz="1600" b="0" u="none" strike="noStrike" baseline="0" dirty="0">
              <a:solidFill>
                <a:schemeClr val="tx2"/>
              </a:solidFill>
              <a:latin typeface="Arial" panose="020B0604020202020204" pitchFamily="34" charset="0"/>
              <a:cs typeface="Arial" panose="020B0604020202020204" pitchFamily="34" charset="0"/>
            </a:endParaRPr>
          </a:p>
          <a:p>
            <a:pPr marL="0" indent="0">
              <a:spcBef>
                <a:spcPts val="600"/>
              </a:spcBef>
              <a:spcAft>
                <a:spcPts val="600"/>
              </a:spcAft>
              <a:buNone/>
            </a:pPr>
            <a:endParaRPr lang="en-US" sz="1600" b="0" u="none" strike="noStrike" baseline="0" dirty="0">
              <a:solidFill>
                <a:schemeClr val="tx2"/>
              </a:solidFill>
              <a:latin typeface="Arial" panose="020B0604020202020204" pitchFamily="34" charset="0"/>
              <a:cs typeface="Arial" panose="020B0604020202020204" pitchFamily="34" charset="0"/>
            </a:endParaRPr>
          </a:p>
          <a:p>
            <a:pPr marL="0" indent="0">
              <a:spcBef>
                <a:spcPts val="600"/>
              </a:spcBef>
              <a:spcAft>
                <a:spcPts val="600"/>
              </a:spcAft>
              <a:buNone/>
            </a:pPr>
            <a:endParaRPr lang="en-US" sz="1600" i="0" u="none" strike="noStrike" baseline="0" dirty="0">
              <a:solidFill>
                <a:schemeClr val="tx2"/>
              </a:solidFill>
            </a:endParaRPr>
          </a:p>
          <a:p>
            <a:pPr marL="0" indent="0">
              <a:spcBef>
                <a:spcPts val="600"/>
              </a:spcBef>
              <a:spcAft>
                <a:spcPts val="600"/>
              </a:spcAft>
              <a:buNone/>
            </a:pPr>
            <a:endParaRPr lang="en-US" sz="1600" dirty="0">
              <a:solidFill>
                <a:schemeClr val="tx2"/>
              </a:solidFill>
            </a:endParaRPr>
          </a:p>
          <a:p>
            <a:pPr marL="0" indent="0">
              <a:spcBef>
                <a:spcPts val="600"/>
              </a:spcBef>
              <a:spcAft>
                <a:spcPts val="600"/>
              </a:spcAft>
              <a:buNone/>
            </a:pPr>
            <a:endParaRPr lang="en-US" sz="1600" dirty="0">
              <a:solidFill>
                <a:schemeClr val="tx2"/>
              </a:solidFill>
            </a:endParaRPr>
          </a:p>
          <a:p>
            <a:pPr>
              <a:spcBef>
                <a:spcPts val="600"/>
              </a:spcBef>
              <a:spcAft>
                <a:spcPts val="600"/>
              </a:spcAft>
            </a:pPr>
            <a:endParaRPr lang="en-US" sz="1600" dirty="0">
              <a:solidFill>
                <a:schemeClr val="tx2"/>
              </a:solidFill>
            </a:endParaRPr>
          </a:p>
          <a:p>
            <a:pPr>
              <a:spcBef>
                <a:spcPts val="600"/>
              </a:spcBef>
              <a:spcAft>
                <a:spcPts val="600"/>
              </a:spcAft>
            </a:pPr>
            <a:endParaRPr lang="en-US" sz="1600" dirty="0">
              <a:solidFill>
                <a:schemeClr val="tx2"/>
              </a:solidFill>
            </a:endParaRPr>
          </a:p>
          <a:p>
            <a:pPr marL="0" indent="0">
              <a:spcBef>
                <a:spcPts val="600"/>
              </a:spcBef>
              <a:spcAft>
                <a:spcPts val="600"/>
              </a:spcAft>
              <a:buNone/>
            </a:pPr>
            <a:endParaRPr lang="en-US" sz="1600" dirty="0">
              <a:solidFill>
                <a:schemeClr val="tx2"/>
              </a:solidFill>
            </a:endParaRPr>
          </a:p>
        </p:txBody>
      </p:sp>
      <p:sp>
        <p:nvSpPr>
          <p:cNvPr id="11" name="Rectangle 10">
            <a:extLst>
              <a:ext uri="{FF2B5EF4-FFF2-40B4-BE49-F238E27FC236}">
                <a16:creationId xmlns:a16="http://schemas.microsoft.com/office/drawing/2014/main" id="{43CEB14A-59F4-42A8-A9CE-21ABC16EB3FC}"/>
              </a:ext>
            </a:extLst>
          </p:cNvPr>
          <p:cNvSpPr/>
          <p:nvPr/>
        </p:nvSpPr>
        <p:spPr>
          <a:xfrm>
            <a:off x="7453746" y="2935024"/>
            <a:ext cx="840509" cy="26537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BE4BAF-EEAC-4376-88ED-FF3333AE8880}"/>
              </a:ext>
            </a:extLst>
          </p:cNvPr>
          <p:cNvPicPr>
            <a:picLocks noChangeAspect="1"/>
          </p:cNvPicPr>
          <p:nvPr/>
        </p:nvPicPr>
        <p:blipFill>
          <a:blip r:embed="rId2"/>
          <a:stretch>
            <a:fillRect/>
          </a:stretch>
        </p:blipFill>
        <p:spPr>
          <a:xfrm>
            <a:off x="4184715" y="1381129"/>
            <a:ext cx="4959285" cy="3638535"/>
          </a:xfrm>
          <a:prstGeom prst="rect">
            <a:avLst/>
          </a:prstGeom>
          <a:ln w="3175">
            <a:solidFill>
              <a:schemeClr val="tx1"/>
            </a:solidFill>
          </a:ln>
        </p:spPr>
      </p:pic>
      <p:sp>
        <p:nvSpPr>
          <p:cNvPr id="7" name="Rectangle 6">
            <a:extLst>
              <a:ext uri="{FF2B5EF4-FFF2-40B4-BE49-F238E27FC236}">
                <a16:creationId xmlns:a16="http://schemas.microsoft.com/office/drawing/2014/main" id="{288ED1E8-A005-4B17-B17A-7FC8A89A0BD6}"/>
              </a:ext>
            </a:extLst>
          </p:cNvPr>
          <p:cNvSpPr/>
          <p:nvPr/>
        </p:nvSpPr>
        <p:spPr>
          <a:xfrm>
            <a:off x="4184714" y="3080325"/>
            <a:ext cx="1966703" cy="77123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D04726-1802-49F8-9FB0-85BC8373F668}"/>
              </a:ext>
            </a:extLst>
          </p:cNvPr>
          <p:cNvSpPr/>
          <p:nvPr/>
        </p:nvSpPr>
        <p:spPr>
          <a:xfrm>
            <a:off x="6332169" y="3080325"/>
            <a:ext cx="2072922" cy="65116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3">
            <a:extLst>
              <a:ext uri="{FF2B5EF4-FFF2-40B4-BE49-F238E27FC236}">
                <a16:creationId xmlns:a16="http://schemas.microsoft.com/office/drawing/2014/main" id="{A627C201-A7BF-4D0F-AC28-655E15A8E459}"/>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Start Enrollment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Add to Cart</a:t>
            </a:r>
          </a:p>
        </p:txBody>
      </p:sp>
      <p:sp>
        <p:nvSpPr>
          <p:cNvPr id="8" name="Rectangle 7">
            <a:extLst>
              <a:ext uri="{FF2B5EF4-FFF2-40B4-BE49-F238E27FC236}">
                <a16:creationId xmlns:a16="http://schemas.microsoft.com/office/drawing/2014/main" id="{F659ADE6-F758-4C51-9BE6-EDA5F4842D27}"/>
              </a:ext>
            </a:extLst>
          </p:cNvPr>
          <p:cNvSpPr/>
          <p:nvPr/>
        </p:nvSpPr>
        <p:spPr>
          <a:xfrm>
            <a:off x="7970982" y="4581236"/>
            <a:ext cx="1089891" cy="43842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648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E17175-FF8A-43C9-B9EC-258057C36F61}"/>
              </a:ext>
            </a:extLst>
          </p:cNvPr>
          <p:cNvSpPr>
            <a:spLocks noGrp="1"/>
          </p:cNvSpPr>
          <p:nvPr>
            <p:ph sz="quarter" idx="12"/>
          </p:nvPr>
        </p:nvSpPr>
        <p:spPr>
          <a:xfrm>
            <a:off x="365760" y="1810318"/>
            <a:ext cx="8116915" cy="3321393"/>
          </a:xfrm>
        </p:spPr>
        <p:txBody>
          <a:bodyPr>
            <a:normAutofit/>
          </a:bodyPr>
          <a:lstStyle/>
          <a:p>
            <a:pPr>
              <a:spcBef>
                <a:spcPts val="0"/>
              </a:spcBef>
              <a:spcAft>
                <a:spcPts val="1200"/>
              </a:spcAft>
            </a:pPr>
            <a:r>
              <a:rPr lang="en-US" sz="1800" i="0" u="none" strike="noStrike" baseline="0" dirty="0">
                <a:solidFill>
                  <a:schemeClr val="tx2"/>
                </a:solidFill>
                <a:latin typeface="Arial" panose="020B0604020202020204" pitchFamily="34" charset="0"/>
                <a:cs typeface="Arial" panose="020B0604020202020204" pitchFamily="34" charset="0"/>
              </a:rPr>
              <a:t>Agents that select the option: </a:t>
            </a:r>
            <a:r>
              <a:rPr lang="en-US" sz="1800" b="1" i="0" u="none" strike="noStrike" baseline="0" dirty="0">
                <a:solidFill>
                  <a:schemeClr val="tx2"/>
                </a:solidFill>
                <a:latin typeface="Arial" panose="020B0604020202020204" pitchFamily="34" charset="0"/>
                <a:cs typeface="Arial" panose="020B0604020202020204" pitchFamily="34" charset="0"/>
              </a:rPr>
              <a:t>Complete and submit form myself</a:t>
            </a:r>
            <a:endParaRPr lang="en-US" sz="1800" b="1" dirty="0">
              <a:solidFill>
                <a:schemeClr val="tx2"/>
              </a:solidFill>
              <a:latin typeface="Arial" panose="020B0604020202020204" pitchFamily="34" charset="0"/>
              <a:cs typeface="Arial" panose="020B0604020202020204" pitchFamily="34" charset="0"/>
            </a:endParaRPr>
          </a:p>
          <a:p>
            <a:pPr marL="747713" lvl="1" indent="-285750">
              <a:spcBef>
                <a:spcPts val="0"/>
              </a:spcBef>
              <a:spcAft>
                <a:spcPts val="1200"/>
              </a:spcAft>
              <a:buFont typeface="Wingdings" panose="05000000000000000000" pitchFamily="2" charset="2"/>
              <a:buChar char="§"/>
            </a:pPr>
            <a:r>
              <a:rPr lang="en-US" b="0" u="none" strike="noStrike" baseline="0" dirty="0">
                <a:solidFill>
                  <a:schemeClr val="tx2"/>
                </a:solidFill>
                <a:latin typeface="Arial" panose="020B0604020202020204" pitchFamily="34" charset="0"/>
                <a:cs typeface="Arial" panose="020B0604020202020204" pitchFamily="34" charset="0"/>
              </a:rPr>
              <a:t>The electronic enrollment form will guide agents through </a:t>
            </a:r>
            <a:r>
              <a:rPr lang="en-US" dirty="0">
                <a:solidFill>
                  <a:schemeClr val="tx2"/>
                </a:solidFill>
                <a:latin typeface="Arial" panose="020B0604020202020204" pitchFamily="34" charset="0"/>
                <a:cs typeface="Arial" panose="020B0604020202020204" pitchFamily="34" charset="0"/>
              </a:rPr>
              <a:t>a 5-step</a:t>
            </a:r>
            <a:r>
              <a:rPr lang="en-US" b="0" u="none" strike="noStrike" baseline="0" dirty="0">
                <a:solidFill>
                  <a:schemeClr val="tx2"/>
                </a:solidFill>
                <a:latin typeface="Arial" panose="020B0604020202020204" pitchFamily="34" charset="0"/>
                <a:cs typeface="Arial" panose="020B0604020202020204" pitchFamily="34" charset="0"/>
              </a:rPr>
              <a:t> process of submitting the enrollment application.</a:t>
            </a:r>
          </a:p>
          <a:p>
            <a:pPr marL="747713" lvl="1" indent="-285750">
              <a:spcBef>
                <a:spcPts val="0"/>
              </a:spcBef>
              <a:spcAft>
                <a:spcPts val="1200"/>
              </a:spcAft>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Fields marked with an asterisk are required and agents will not be able to proceed until marked.</a:t>
            </a:r>
          </a:p>
          <a:p>
            <a:pPr marL="747713" lvl="1" indent="-285750">
              <a:spcBef>
                <a:spcPts val="0"/>
              </a:spcBef>
              <a:spcAft>
                <a:spcPts val="1200"/>
              </a:spcAft>
              <a:buFont typeface="Wingdings" panose="05000000000000000000" pitchFamily="2" charset="2"/>
              <a:buChar char="§"/>
            </a:pPr>
            <a:r>
              <a:rPr lang="en-US" u="sng" dirty="0">
                <a:solidFill>
                  <a:schemeClr val="tx2"/>
                </a:solidFill>
                <a:latin typeface="Arial" panose="020B0604020202020204" pitchFamily="34" charset="0"/>
                <a:cs typeface="Arial" panose="020B0604020202020204" pitchFamily="34" charset="0"/>
              </a:rPr>
              <a:t>Beneficiaries will need to be present </a:t>
            </a:r>
            <a:r>
              <a:rPr lang="en-US" dirty="0">
                <a:solidFill>
                  <a:schemeClr val="tx2"/>
                </a:solidFill>
                <a:latin typeface="Arial" panose="020B0604020202020204" pitchFamily="34" charset="0"/>
                <a:cs typeface="Arial" panose="020B0604020202020204" pitchFamily="34" charset="0"/>
              </a:rPr>
              <a:t>with their agent in order to sign the application at step 5. </a:t>
            </a:r>
          </a:p>
          <a:p>
            <a:pPr marL="747713" lvl="1" indent="-285750">
              <a:spcBef>
                <a:spcPts val="0"/>
              </a:spcBef>
              <a:spcAft>
                <a:spcPts val="1200"/>
              </a:spcAft>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To complete the enrollment, agents will click </a:t>
            </a:r>
            <a:r>
              <a:rPr lang="en-US" b="1" dirty="0">
                <a:solidFill>
                  <a:schemeClr val="tx2"/>
                </a:solidFill>
                <a:latin typeface="Arial" panose="020B0604020202020204" pitchFamily="34" charset="0"/>
                <a:cs typeface="Arial" panose="020B0604020202020204" pitchFamily="34" charset="0"/>
              </a:rPr>
              <a:t>Submit</a:t>
            </a:r>
            <a:r>
              <a:rPr lang="en-US" dirty="0">
                <a:solidFill>
                  <a:schemeClr val="tx2"/>
                </a:solidFill>
                <a:latin typeface="Arial" panose="020B0604020202020204" pitchFamily="34" charset="0"/>
                <a:cs typeface="Arial" panose="020B0604020202020204" pitchFamily="34" charset="0"/>
              </a:rPr>
              <a:t> at the bottom of step 5.</a:t>
            </a:r>
          </a:p>
          <a:p>
            <a:pPr lvl="1" indent="0">
              <a:buNone/>
            </a:pPr>
            <a:endParaRPr lang="en-US" dirty="0">
              <a:solidFill>
                <a:schemeClr val="tx2"/>
              </a:solidFill>
              <a:latin typeface="Arial" panose="020B0604020202020204" pitchFamily="34" charset="0"/>
              <a:cs typeface="Arial" panose="020B0604020202020204" pitchFamily="34" charset="0"/>
            </a:endParaRPr>
          </a:p>
          <a:p>
            <a:pPr lvl="1" indent="0">
              <a:buNone/>
            </a:pPr>
            <a:endParaRPr lang="en-US" sz="1600" dirty="0">
              <a:solidFill>
                <a:schemeClr val="tx2"/>
              </a:solidFill>
              <a:latin typeface="Arial" panose="020B0604020202020204" pitchFamily="34" charset="0"/>
              <a:cs typeface="Arial" panose="020B0604020202020204" pitchFamily="34" charset="0"/>
            </a:endParaRPr>
          </a:p>
          <a:p>
            <a:pPr lvl="1" indent="0">
              <a:buNone/>
            </a:pPr>
            <a:endParaRPr lang="en-US" sz="1600" dirty="0">
              <a:solidFill>
                <a:schemeClr val="tx2"/>
              </a:solidFill>
              <a:latin typeface="Arial" panose="020B0604020202020204" pitchFamily="34" charset="0"/>
              <a:cs typeface="Arial" panose="020B0604020202020204" pitchFamily="34" charset="0"/>
            </a:endParaRPr>
          </a:p>
          <a:p>
            <a:endParaRPr lang="en-US" sz="1800" b="0" u="none" strike="noStrike" baseline="0" dirty="0">
              <a:solidFill>
                <a:schemeClr val="tx2"/>
              </a:solidFill>
              <a:latin typeface="Arial" panose="020B0604020202020204" pitchFamily="34" charset="0"/>
              <a:cs typeface="Arial" panose="020B0604020202020204" pitchFamily="34" charset="0"/>
            </a:endParaRPr>
          </a:p>
        </p:txBody>
      </p:sp>
      <p:sp>
        <p:nvSpPr>
          <p:cNvPr id="6" name="Title 3">
            <a:extLst>
              <a:ext uri="{FF2B5EF4-FFF2-40B4-BE49-F238E27FC236}">
                <a16:creationId xmlns:a16="http://schemas.microsoft.com/office/drawing/2014/main" id="{A9F3280B-39B8-4231-ADA7-35A705686C12}"/>
              </a:ext>
            </a:extLst>
          </p:cNvPr>
          <p:cNvSpPr>
            <a:spLocks noGrp="1"/>
          </p:cNvSpPr>
          <p:nvPr>
            <p:ph type="title"/>
          </p:nvPr>
        </p:nvSpPr>
        <p:spPr>
          <a:xfrm>
            <a:off x="365760" y="1160083"/>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Enroll a Beneficiary</a:t>
            </a:r>
          </a:p>
        </p:txBody>
      </p:sp>
      <p:pic>
        <p:nvPicPr>
          <p:cNvPr id="21" name="Picture 20">
            <a:extLst>
              <a:ext uri="{FF2B5EF4-FFF2-40B4-BE49-F238E27FC236}">
                <a16:creationId xmlns:a16="http://schemas.microsoft.com/office/drawing/2014/main" id="{89F502BC-71E7-497A-97CA-6DDA7A61F6A3}"/>
              </a:ext>
            </a:extLst>
          </p:cNvPr>
          <p:cNvPicPr>
            <a:picLocks noChangeAspect="1"/>
          </p:cNvPicPr>
          <p:nvPr/>
        </p:nvPicPr>
        <p:blipFill>
          <a:blip r:embed="rId2"/>
          <a:stretch>
            <a:fillRect/>
          </a:stretch>
        </p:blipFill>
        <p:spPr>
          <a:xfrm>
            <a:off x="0" y="102304"/>
            <a:ext cx="9144000" cy="761346"/>
          </a:xfrm>
          <a:prstGeom prst="rect">
            <a:avLst/>
          </a:prstGeom>
        </p:spPr>
      </p:pic>
    </p:spTree>
    <p:extLst>
      <p:ext uri="{BB962C8B-B14F-4D97-AF65-F5344CB8AC3E}">
        <p14:creationId xmlns:p14="http://schemas.microsoft.com/office/powerpoint/2010/main" val="883494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E17175-FF8A-43C9-B9EC-258057C36F61}"/>
              </a:ext>
            </a:extLst>
          </p:cNvPr>
          <p:cNvSpPr>
            <a:spLocks noGrp="1"/>
          </p:cNvSpPr>
          <p:nvPr>
            <p:ph sz="quarter" idx="12"/>
          </p:nvPr>
        </p:nvSpPr>
        <p:spPr>
          <a:xfrm>
            <a:off x="365760" y="1810318"/>
            <a:ext cx="8116915" cy="3887599"/>
          </a:xfrm>
        </p:spPr>
        <p:txBody>
          <a:bodyPr>
            <a:normAutofit/>
          </a:bodyPr>
          <a:lstStyle/>
          <a:p>
            <a:pPr>
              <a:spcBef>
                <a:spcPts val="0"/>
              </a:spcBef>
              <a:spcAft>
                <a:spcPts val="1200"/>
              </a:spcAft>
            </a:pPr>
            <a:r>
              <a:rPr lang="en-US" sz="1800" i="0" u="none" strike="noStrike" baseline="0" dirty="0">
                <a:solidFill>
                  <a:schemeClr val="tx2"/>
                </a:solidFill>
                <a:latin typeface="Arial" panose="020B0604020202020204" pitchFamily="34" charset="0"/>
                <a:cs typeface="Arial" panose="020B0604020202020204" pitchFamily="34" charset="0"/>
              </a:rPr>
              <a:t>Agents that select the option: </a:t>
            </a:r>
            <a:r>
              <a:rPr lang="en-US" sz="1800" b="1" dirty="0">
                <a:solidFill>
                  <a:schemeClr val="tx2"/>
                </a:solidFill>
                <a:latin typeface="Arial" panose="020B0604020202020204" pitchFamily="34" charset="0"/>
                <a:cs typeface="Arial" panose="020B0604020202020204" pitchFamily="34" charset="0"/>
              </a:rPr>
              <a:t>Send to beneficiary to sign and submit</a:t>
            </a:r>
          </a:p>
          <a:p>
            <a:pPr marL="747713" lvl="1" indent="-285750">
              <a:spcBef>
                <a:spcPts val="0"/>
              </a:spcBef>
              <a:spcAft>
                <a:spcPts val="1200"/>
              </a:spcAft>
              <a:buFont typeface="Wingdings" panose="05000000000000000000" pitchFamily="2" charset="2"/>
              <a:buChar char="§"/>
            </a:pPr>
            <a:r>
              <a:rPr lang="en-US" b="0" u="none" strike="noStrike" baseline="0" dirty="0">
                <a:solidFill>
                  <a:schemeClr val="tx2"/>
                </a:solidFill>
                <a:latin typeface="Arial" panose="020B0604020202020204" pitchFamily="34" charset="0"/>
                <a:cs typeface="Arial" panose="020B0604020202020204" pitchFamily="34" charset="0"/>
              </a:rPr>
              <a:t>The electronic enrollment form will guide agents through </a:t>
            </a:r>
            <a:r>
              <a:rPr lang="en-US" dirty="0">
                <a:solidFill>
                  <a:schemeClr val="tx2"/>
                </a:solidFill>
                <a:latin typeface="Arial" panose="020B0604020202020204" pitchFamily="34" charset="0"/>
                <a:cs typeface="Arial" panose="020B0604020202020204" pitchFamily="34" charset="0"/>
              </a:rPr>
              <a:t>a 4-step</a:t>
            </a:r>
            <a:r>
              <a:rPr lang="en-US" b="0" u="none" strike="noStrike" baseline="0" dirty="0">
                <a:solidFill>
                  <a:schemeClr val="tx2"/>
                </a:solidFill>
                <a:latin typeface="Arial" panose="020B0604020202020204" pitchFamily="34" charset="0"/>
                <a:cs typeface="Arial" panose="020B0604020202020204" pitchFamily="34" charset="0"/>
              </a:rPr>
              <a:t> process.</a:t>
            </a:r>
          </a:p>
          <a:p>
            <a:pPr marL="747713" lvl="1" indent="-285750">
              <a:spcBef>
                <a:spcPts val="0"/>
              </a:spcBef>
              <a:spcAft>
                <a:spcPts val="1200"/>
              </a:spcAft>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Fields marked with an asterisk are required and agents will not be able to proceed until marked.</a:t>
            </a:r>
          </a:p>
          <a:p>
            <a:pPr marL="747713" lvl="1" indent="-285750">
              <a:spcBef>
                <a:spcPts val="0"/>
              </a:spcBef>
              <a:spcAft>
                <a:spcPts val="1200"/>
              </a:spcAft>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Agents will complete their portion of the enrollment and click </a:t>
            </a:r>
            <a:r>
              <a:rPr lang="en-US" b="1" dirty="0">
                <a:solidFill>
                  <a:schemeClr val="tx2"/>
                </a:solidFill>
                <a:latin typeface="Arial" panose="020B0604020202020204" pitchFamily="34" charset="0"/>
                <a:cs typeface="Arial" panose="020B0604020202020204" pitchFamily="34" charset="0"/>
              </a:rPr>
              <a:t>Send to beneficiary</a:t>
            </a:r>
            <a:r>
              <a:rPr lang="en-US" dirty="0">
                <a:solidFill>
                  <a:schemeClr val="tx2"/>
                </a:solidFill>
                <a:latin typeface="Arial" panose="020B0604020202020204" pitchFamily="34" charset="0"/>
                <a:cs typeface="Arial" panose="020B0604020202020204" pitchFamily="34" charset="0"/>
              </a:rPr>
              <a:t> at the bottom of step 4.</a:t>
            </a:r>
          </a:p>
          <a:p>
            <a:pPr marL="747713" lvl="1" indent="-285750">
              <a:spcBef>
                <a:spcPts val="0"/>
              </a:spcBef>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An email or text will be sent to the beneficiary</a:t>
            </a:r>
          </a:p>
          <a:p>
            <a:pPr marL="738188" lvl="1" indent="0">
              <a:spcBef>
                <a:spcPts val="0"/>
              </a:spcBef>
              <a:buNone/>
            </a:pPr>
            <a:r>
              <a:rPr lang="en-US" dirty="0">
                <a:solidFill>
                  <a:schemeClr val="tx2"/>
                </a:solidFill>
                <a:latin typeface="Arial" panose="020B0604020202020204" pitchFamily="34" charset="0"/>
                <a:cs typeface="Arial" panose="020B0604020202020204" pitchFamily="34" charset="0"/>
              </a:rPr>
              <a:t>to review, sign, and submit the completed </a:t>
            </a:r>
          </a:p>
          <a:p>
            <a:pPr marL="738188" lvl="1" indent="0">
              <a:spcBef>
                <a:spcPts val="0"/>
              </a:spcBef>
              <a:buNone/>
            </a:pPr>
            <a:r>
              <a:rPr lang="en-US" dirty="0">
                <a:solidFill>
                  <a:schemeClr val="tx2"/>
                </a:solidFill>
                <a:latin typeface="Arial" panose="020B0604020202020204" pitchFamily="34" charset="0"/>
                <a:cs typeface="Arial" panose="020B0604020202020204" pitchFamily="34" charset="0"/>
              </a:rPr>
              <a:t>enrollment application. </a:t>
            </a:r>
            <a:r>
              <a:rPr lang="en-US" b="1" dirty="0">
                <a:solidFill>
                  <a:schemeClr val="tx2"/>
                </a:solidFill>
                <a:latin typeface="Arial" panose="020B0604020202020204" pitchFamily="34" charset="0"/>
                <a:cs typeface="Arial" panose="020B0604020202020204" pitchFamily="34" charset="0"/>
              </a:rPr>
              <a:t>Note: </a:t>
            </a:r>
            <a:r>
              <a:rPr lang="en-US" sz="1800" b="0" u="none" strike="noStrike" baseline="0" dirty="0">
                <a:solidFill>
                  <a:schemeClr val="tx2"/>
                </a:solidFill>
                <a:latin typeface="Arial" panose="020B0604020202020204" pitchFamily="34" charset="0"/>
                <a:cs typeface="Arial" panose="020B0604020202020204" pitchFamily="34" charset="0"/>
              </a:rPr>
              <a:t>The beneficiary will </a:t>
            </a:r>
          </a:p>
          <a:p>
            <a:pPr marL="738188" lvl="1" indent="0">
              <a:spcBef>
                <a:spcPts val="0"/>
              </a:spcBef>
              <a:buNone/>
            </a:pPr>
            <a:r>
              <a:rPr lang="en-US" sz="1800" b="0" u="none" strike="noStrike" baseline="0" dirty="0">
                <a:solidFill>
                  <a:schemeClr val="tx2"/>
                </a:solidFill>
                <a:latin typeface="Arial" panose="020B0604020202020204" pitchFamily="34" charset="0"/>
                <a:cs typeface="Arial" panose="020B0604020202020204" pitchFamily="34" charset="0"/>
              </a:rPr>
              <a:t>either receive two texts or two emails, one with </a:t>
            </a:r>
          </a:p>
          <a:p>
            <a:pPr marL="738188" lvl="1" indent="0">
              <a:spcBef>
                <a:spcPts val="0"/>
              </a:spcBef>
              <a:buNone/>
            </a:pPr>
            <a:r>
              <a:rPr lang="en-US" sz="1800" b="0" u="none" strike="noStrike" baseline="0" dirty="0">
                <a:solidFill>
                  <a:schemeClr val="tx2"/>
                </a:solidFill>
                <a:latin typeface="Arial" panose="020B0604020202020204" pitchFamily="34" charset="0"/>
                <a:cs typeface="Arial" panose="020B0604020202020204" pitchFamily="34" charset="0"/>
              </a:rPr>
              <a:t>the link and one with the authorization code. </a:t>
            </a:r>
          </a:p>
          <a:p>
            <a:pPr marL="738188" lvl="1" indent="0">
              <a:spcBef>
                <a:spcPts val="0"/>
              </a:spcBef>
              <a:buNone/>
            </a:pPr>
            <a:endParaRPr lang="en-US" dirty="0">
              <a:solidFill>
                <a:schemeClr val="tx2"/>
              </a:solidFill>
              <a:latin typeface="Arial" panose="020B0604020202020204" pitchFamily="34" charset="0"/>
              <a:cs typeface="Arial" panose="020B0604020202020204" pitchFamily="34" charset="0"/>
            </a:endParaRPr>
          </a:p>
          <a:p>
            <a:pPr lvl="1" indent="0">
              <a:buNone/>
            </a:pPr>
            <a:endParaRPr lang="en-US" sz="1600" dirty="0">
              <a:solidFill>
                <a:schemeClr val="tx2"/>
              </a:solidFill>
              <a:latin typeface="Arial" panose="020B0604020202020204" pitchFamily="34" charset="0"/>
              <a:cs typeface="Arial" panose="020B0604020202020204" pitchFamily="34" charset="0"/>
            </a:endParaRPr>
          </a:p>
          <a:p>
            <a:pPr lvl="1" indent="0">
              <a:buNone/>
            </a:pPr>
            <a:endParaRPr lang="en-US" sz="1600" dirty="0">
              <a:solidFill>
                <a:schemeClr val="tx2"/>
              </a:solidFill>
              <a:latin typeface="Arial" panose="020B0604020202020204" pitchFamily="34" charset="0"/>
              <a:cs typeface="Arial" panose="020B0604020202020204" pitchFamily="34" charset="0"/>
            </a:endParaRPr>
          </a:p>
          <a:p>
            <a:endParaRPr lang="en-US" sz="1800" b="0" u="none" strike="noStrike" baseline="0" dirty="0">
              <a:solidFill>
                <a:schemeClr val="tx2"/>
              </a:solidFill>
              <a:latin typeface="Arial" panose="020B0604020202020204" pitchFamily="34" charset="0"/>
              <a:cs typeface="Arial" panose="020B0604020202020204" pitchFamily="34" charset="0"/>
            </a:endParaRPr>
          </a:p>
        </p:txBody>
      </p:sp>
      <p:sp>
        <p:nvSpPr>
          <p:cNvPr id="6" name="Title 3">
            <a:extLst>
              <a:ext uri="{FF2B5EF4-FFF2-40B4-BE49-F238E27FC236}">
                <a16:creationId xmlns:a16="http://schemas.microsoft.com/office/drawing/2014/main" id="{A9F3280B-39B8-4231-ADA7-35A705686C12}"/>
              </a:ext>
            </a:extLst>
          </p:cNvPr>
          <p:cNvSpPr>
            <a:spLocks noGrp="1"/>
          </p:cNvSpPr>
          <p:nvPr>
            <p:ph type="title"/>
          </p:nvPr>
        </p:nvSpPr>
        <p:spPr>
          <a:xfrm>
            <a:off x="365760" y="1160083"/>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Enroll a Beneficiary</a:t>
            </a:r>
          </a:p>
        </p:txBody>
      </p:sp>
      <p:pic>
        <p:nvPicPr>
          <p:cNvPr id="4" name="Picture 3">
            <a:extLst>
              <a:ext uri="{FF2B5EF4-FFF2-40B4-BE49-F238E27FC236}">
                <a16:creationId xmlns:a16="http://schemas.microsoft.com/office/drawing/2014/main" id="{7B453A76-4014-4641-95A7-9F218FC72794}"/>
              </a:ext>
            </a:extLst>
          </p:cNvPr>
          <p:cNvPicPr>
            <a:picLocks noChangeAspect="1"/>
          </p:cNvPicPr>
          <p:nvPr/>
        </p:nvPicPr>
        <p:blipFill>
          <a:blip r:embed="rId2"/>
          <a:stretch>
            <a:fillRect/>
          </a:stretch>
        </p:blipFill>
        <p:spPr>
          <a:xfrm>
            <a:off x="0" y="99295"/>
            <a:ext cx="9144000" cy="803564"/>
          </a:xfrm>
          <a:prstGeom prst="rect">
            <a:avLst/>
          </a:prstGeom>
        </p:spPr>
      </p:pic>
      <p:pic>
        <p:nvPicPr>
          <p:cNvPr id="7" name="Picture 6">
            <a:extLst>
              <a:ext uri="{FF2B5EF4-FFF2-40B4-BE49-F238E27FC236}">
                <a16:creationId xmlns:a16="http://schemas.microsoft.com/office/drawing/2014/main" id="{D0E90BD9-43F3-4D1C-A878-F398FEC4CA26}"/>
              </a:ext>
            </a:extLst>
          </p:cNvPr>
          <p:cNvPicPr>
            <a:picLocks noChangeAspect="1"/>
          </p:cNvPicPr>
          <p:nvPr/>
        </p:nvPicPr>
        <p:blipFill>
          <a:blip r:embed="rId3"/>
          <a:stretch>
            <a:fillRect/>
          </a:stretch>
        </p:blipFill>
        <p:spPr>
          <a:xfrm>
            <a:off x="6272247" y="3906982"/>
            <a:ext cx="2871753" cy="2149583"/>
          </a:xfrm>
          <a:prstGeom prst="rect">
            <a:avLst/>
          </a:prstGeom>
        </p:spPr>
      </p:pic>
    </p:spTree>
    <p:extLst>
      <p:ext uri="{BB962C8B-B14F-4D97-AF65-F5344CB8AC3E}">
        <p14:creationId xmlns:p14="http://schemas.microsoft.com/office/powerpoint/2010/main" val="1319841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5673C9-414A-4DA0-9136-CFF76CD513A7}"/>
              </a:ext>
            </a:extLst>
          </p:cNvPr>
          <p:cNvSpPr>
            <a:spLocks noGrp="1"/>
          </p:cNvSpPr>
          <p:nvPr>
            <p:ph sz="quarter" idx="12"/>
          </p:nvPr>
        </p:nvSpPr>
        <p:spPr>
          <a:xfrm>
            <a:off x="365761" y="1221483"/>
            <a:ext cx="5490094" cy="4653342"/>
          </a:xfrm>
        </p:spPr>
        <p:txBody>
          <a:bodyPr>
            <a:normAutofit/>
          </a:bodyPr>
          <a:lstStyle/>
          <a:p>
            <a:pPr>
              <a:spcBef>
                <a:spcPts val="0"/>
              </a:spcBef>
              <a:spcAft>
                <a:spcPts val="1200"/>
              </a:spcAft>
            </a:pPr>
            <a:r>
              <a:rPr lang="en-US" sz="1800" b="0" i="0" u="none" strike="noStrike" baseline="0" dirty="0">
                <a:solidFill>
                  <a:schemeClr val="tx2"/>
                </a:solidFill>
                <a:latin typeface="Arial" panose="020B0604020202020204" pitchFamily="34" charset="0"/>
                <a:cs typeface="Arial" panose="020B0604020202020204" pitchFamily="34" charset="0"/>
              </a:rPr>
              <a:t>There will be no email notification to the agent. </a:t>
            </a:r>
            <a:endParaRPr lang="en-US" sz="1800" dirty="0">
              <a:solidFill>
                <a:schemeClr val="tx2"/>
              </a:solidFill>
              <a:latin typeface="Arial" panose="020B0604020202020204" pitchFamily="34" charset="0"/>
              <a:cs typeface="Arial" panose="020B0604020202020204" pitchFamily="34" charset="0"/>
            </a:endParaRPr>
          </a:p>
          <a:p>
            <a:pPr>
              <a:spcBef>
                <a:spcPts val="0"/>
              </a:spcBef>
              <a:spcAft>
                <a:spcPts val="1200"/>
              </a:spcAft>
            </a:pPr>
            <a:r>
              <a:rPr lang="en-US" sz="1800" b="0" i="0" u="none" strike="noStrike" baseline="0" dirty="0">
                <a:solidFill>
                  <a:schemeClr val="tx2"/>
                </a:solidFill>
                <a:latin typeface="Arial" panose="020B0604020202020204" pitchFamily="34" charset="0"/>
                <a:cs typeface="Arial" panose="020B0604020202020204" pitchFamily="34" charset="0"/>
              </a:rPr>
              <a:t>Agents will need to log back into the Medicare Enrollment Portal and check the beneficiary's profile for enrollment completion. </a:t>
            </a:r>
          </a:p>
          <a:p>
            <a:pPr>
              <a:spcBef>
                <a:spcPts val="0"/>
              </a:spcBef>
              <a:spcAft>
                <a:spcPts val="1200"/>
              </a:spcAft>
            </a:pPr>
            <a:r>
              <a:rPr lang="en-US" sz="1800" b="0" i="0" u="none" strike="noStrike" baseline="0" dirty="0">
                <a:solidFill>
                  <a:schemeClr val="tx2"/>
                </a:solidFill>
                <a:latin typeface="Arial" panose="020B0604020202020204" pitchFamily="34" charset="0"/>
                <a:cs typeface="Arial" panose="020B0604020202020204" pitchFamily="34" charset="0"/>
              </a:rPr>
              <a:t>The Profile page allows agents to view a beneficiary’s </a:t>
            </a:r>
            <a:r>
              <a:rPr lang="en-US" sz="1800" dirty="0">
                <a:solidFill>
                  <a:schemeClr val="tx2"/>
                </a:solidFill>
                <a:latin typeface="Arial" panose="020B0604020202020204" pitchFamily="34" charset="0"/>
                <a:cs typeface="Arial" panose="020B0604020202020204" pitchFamily="34" charset="0"/>
              </a:rPr>
              <a:t>e</a:t>
            </a:r>
            <a:r>
              <a:rPr lang="en-US" sz="1800" b="0" i="0" u="none" strike="noStrike" baseline="0" dirty="0">
                <a:solidFill>
                  <a:schemeClr val="tx2"/>
                </a:solidFill>
                <a:latin typeface="Arial" panose="020B0604020202020204" pitchFamily="34" charset="0"/>
                <a:cs typeface="Arial" panose="020B0604020202020204" pitchFamily="34" charset="0"/>
              </a:rPr>
              <a:t>nrollment history. </a:t>
            </a:r>
          </a:p>
          <a:p>
            <a:pPr>
              <a:spcBef>
                <a:spcPts val="0"/>
              </a:spcBef>
              <a:spcAft>
                <a:spcPts val="600"/>
              </a:spcAft>
            </a:pPr>
            <a:r>
              <a:rPr lang="en-US" sz="1800" b="0" i="0" u="none" strike="noStrike" baseline="0" dirty="0">
                <a:solidFill>
                  <a:schemeClr val="tx2"/>
                </a:solidFill>
                <a:latin typeface="Arial" panose="020B0604020202020204" pitchFamily="34" charset="0"/>
                <a:cs typeface="Arial" panose="020B0604020202020204" pitchFamily="34" charset="0"/>
              </a:rPr>
              <a:t>Agents can access this page by:</a:t>
            </a:r>
          </a:p>
          <a:p>
            <a:pPr marL="747713" lvl="1" indent="-285750">
              <a:spcBef>
                <a:spcPts val="0"/>
              </a:spcBef>
              <a:spcAft>
                <a:spcPts val="600"/>
              </a:spcAft>
              <a:buFont typeface="Wingdings" panose="05000000000000000000" pitchFamily="2" charset="2"/>
              <a:buChar char="§"/>
            </a:pPr>
            <a:r>
              <a:rPr lang="en-US" b="0" i="0" u="none" strike="noStrike" baseline="0" dirty="0">
                <a:solidFill>
                  <a:schemeClr val="tx2"/>
                </a:solidFill>
                <a:latin typeface="Arial" panose="020B0604020202020204" pitchFamily="34" charset="0"/>
                <a:cs typeface="Arial" panose="020B0604020202020204" pitchFamily="34" charset="0"/>
              </a:rPr>
              <a:t>searching for a profile</a:t>
            </a:r>
            <a:endParaRPr lang="en-US" dirty="0">
              <a:solidFill>
                <a:schemeClr val="tx2"/>
              </a:solidFill>
              <a:latin typeface="Arial" panose="020B0604020202020204" pitchFamily="34" charset="0"/>
              <a:cs typeface="Arial" panose="020B0604020202020204" pitchFamily="34" charset="0"/>
            </a:endParaRPr>
          </a:p>
          <a:p>
            <a:pPr marL="747713" lvl="1" indent="-285750">
              <a:spcBef>
                <a:spcPts val="0"/>
              </a:spcBef>
              <a:spcAft>
                <a:spcPts val="600"/>
              </a:spcAft>
              <a:buFont typeface="Wingdings" panose="05000000000000000000" pitchFamily="2" charset="2"/>
              <a:buChar char="§"/>
            </a:pPr>
            <a:r>
              <a:rPr lang="en-US" b="0" i="0" u="none" strike="noStrike" baseline="0" dirty="0">
                <a:solidFill>
                  <a:schemeClr val="tx2"/>
                </a:solidFill>
                <a:latin typeface="Arial" panose="020B0604020202020204" pitchFamily="34" charset="0"/>
                <a:cs typeface="Arial" panose="020B0604020202020204" pitchFamily="34" charset="0"/>
              </a:rPr>
              <a:t>opening the profile</a:t>
            </a:r>
            <a:endParaRPr lang="en-US" dirty="0">
              <a:solidFill>
                <a:schemeClr val="tx2"/>
              </a:solidFill>
              <a:latin typeface="Arial" panose="020B0604020202020204" pitchFamily="34" charset="0"/>
              <a:cs typeface="Arial" panose="020B0604020202020204" pitchFamily="34" charset="0"/>
            </a:endParaRPr>
          </a:p>
          <a:p>
            <a:pPr marL="747713" lvl="1" indent="-285750">
              <a:spcBef>
                <a:spcPts val="0"/>
              </a:spcBef>
              <a:spcAft>
                <a:spcPts val="600"/>
              </a:spcAft>
              <a:buFont typeface="Wingdings" panose="05000000000000000000" pitchFamily="2" charset="2"/>
              <a:buChar char="§"/>
            </a:pPr>
            <a:r>
              <a:rPr lang="en-US" b="0" i="0" u="none" strike="noStrike" baseline="0" dirty="0">
                <a:solidFill>
                  <a:schemeClr val="tx2"/>
                </a:solidFill>
                <a:latin typeface="Arial" panose="020B0604020202020204" pitchFamily="34" charset="0"/>
                <a:cs typeface="Arial" panose="020B0604020202020204" pitchFamily="34" charset="0"/>
              </a:rPr>
              <a:t>then scrolling down to the </a:t>
            </a:r>
            <a:r>
              <a:rPr lang="en-US" b="1" i="0" u="none" strike="noStrike" baseline="0" dirty="0">
                <a:solidFill>
                  <a:schemeClr val="tx2"/>
                </a:solidFill>
                <a:latin typeface="Arial" panose="020B0604020202020204" pitchFamily="34" charset="0"/>
                <a:cs typeface="Arial" panose="020B0604020202020204" pitchFamily="34" charset="0"/>
              </a:rPr>
              <a:t>Enrollment history </a:t>
            </a:r>
            <a:r>
              <a:rPr lang="en-US" i="0" u="none" strike="noStrike" baseline="0" dirty="0">
                <a:solidFill>
                  <a:schemeClr val="tx2"/>
                </a:solidFill>
                <a:latin typeface="Arial" panose="020B0604020202020204" pitchFamily="34" charset="0"/>
                <a:cs typeface="Arial" panose="020B0604020202020204" pitchFamily="34" charset="0"/>
              </a:rPr>
              <a:t>section</a:t>
            </a:r>
            <a:r>
              <a:rPr lang="en-US" b="0" i="0" u="none" strike="noStrike" baseline="0" dirty="0">
                <a:solidFill>
                  <a:schemeClr val="tx2"/>
                </a:solidFill>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6" name="Title 3">
            <a:extLst>
              <a:ext uri="{FF2B5EF4-FFF2-40B4-BE49-F238E27FC236}">
                <a16:creationId xmlns:a16="http://schemas.microsoft.com/office/drawing/2014/main" id="{E76747CA-C94B-4D9D-8B35-7D19170AB640}"/>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Enrollment History</a:t>
            </a:r>
          </a:p>
        </p:txBody>
      </p:sp>
      <p:pic>
        <p:nvPicPr>
          <p:cNvPr id="4" name="Picture 3">
            <a:extLst>
              <a:ext uri="{FF2B5EF4-FFF2-40B4-BE49-F238E27FC236}">
                <a16:creationId xmlns:a16="http://schemas.microsoft.com/office/drawing/2014/main" id="{B58ECCB9-F7B6-49CD-A2A9-B96AEA93C5DD}"/>
              </a:ext>
            </a:extLst>
          </p:cNvPr>
          <p:cNvPicPr>
            <a:picLocks noChangeAspect="1"/>
          </p:cNvPicPr>
          <p:nvPr/>
        </p:nvPicPr>
        <p:blipFill>
          <a:blip r:embed="rId2"/>
          <a:stretch>
            <a:fillRect/>
          </a:stretch>
        </p:blipFill>
        <p:spPr>
          <a:xfrm>
            <a:off x="6010024" y="113566"/>
            <a:ext cx="3133976" cy="5691945"/>
          </a:xfrm>
          <a:prstGeom prst="rect">
            <a:avLst/>
          </a:prstGeom>
        </p:spPr>
      </p:pic>
      <p:sp>
        <p:nvSpPr>
          <p:cNvPr id="7" name="Rectangle 6">
            <a:extLst>
              <a:ext uri="{FF2B5EF4-FFF2-40B4-BE49-F238E27FC236}">
                <a16:creationId xmlns:a16="http://schemas.microsoft.com/office/drawing/2014/main" id="{FF071B26-CAFF-47A5-B196-38D4538EDCF6}"/>
              </a:ext>
            </a:extLst>
          </p:cNvPr>
          <p:cNvSpPr/>
          <p:nvPr/>
        </p:nvSpPr>
        <p:spPr>
          <a:xfrm>
            <a:off x="6010024" y="4812148"/>
            <a:ext cx="2385831" cy="5662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p:spTree>
    <p:extLst>
      <p:ext uri="{BB962C8B-B14F-4D97-AF65-F5344CB8AC3E}">
        <p14:creationId xmlns:p14="http://schemas.microsoft.com/office/powerpoint/2010/main" val="2886192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5673C9-414A-4DA0-9136-CFF76CD513A7}"/>
              </a:ext>
            </a:extLst>
          </p:cNvPr>
          <p:cNvSpPr>
            <a:spLocks noGrp="1"/>
          </p:cNvSpPr>
          <p:nvPr>
            <p:ph sz="quarter" idx="12"/>
          </p:nvPr>
        </p:nvSpPr>
        <p:spPr>
          <a:xfrm>
            <a:off x="365761" y="1221483"/>
            <a:ext cx="8412480" cy="4653342"/>
          </a:xfrm>
        </p:spPr>
        <p:txBody>
          <a:bodyPr>
            <a:normAutofit/>
          </a:bodyPr>
          <a:lstStyle/>
          <a:p>
            <a:pPr>
              <a:spcBef>
                <a:spcPts val="600"/>
              </a:spcBef>
              <a:spcAft>
                <a:spcPts val="1200"/>
              </a:spcAft>
            </a:pPr>
            <a:r>
              <a:rPr lang="en-US" sz="1800" b="0" i="0" u="none" strike="noStrike" baseline="0" dirty="0">
                <a:solidFill>
                  <a:schemeClr val="tx2"/>
                </a:solidFill>
                <a:latin typeface="Arial" panose="020B0604020202020204" pitchFamily="34" charset="0"/>
                <a:cs typeface="Arial" panose="020B0604020202020204" pitchFamily="34" charset="0"/>
              </a:rPr>
              <a:t>Three types of enrollment status information may display under the </a:t>
            </a:r>
            <a:r>
              <a:rPr lang="en-US" sz="1800" b="1" i="0" u="none" strike="noStrike" baseline="0" dirty="0">
                <a:solidFill>
                  <a:schemeClr val="tx2"/>
                </a:solidFill>
                <a:latin typeface="Arial" panose="020B0604020202020204" pitchFamily="34" charset="0"/>
                <a:cs typeface="Arial" panose="020B0604020202020204" pitchFamily="34" charset="0"/>
              </a:rPr>
              <a:t>Enrollment history</a:t>
            </a:r>
            <a:r>
              <a:rPr lang="en-US" sz="1800" b="0" i="0" u="none" strike="noStrike" baseline="0" dirty="0">
                <a:solidFill>
                  <a:schemeClr val="tx2"/>
                </a:solidFill>
                <a:latin typeface="Arial" panose="020B0604020202020204" pitchFamily="34" charset="0"/>
                <a:cs typeface="Arial" panose="020B0604020202020204" pitchFamily="34" charset="0"/>
              </a:rPr>
              <a:t> section:</a:t>
            </a:r>
          </a:p>
          <a:p>
            <a:pPr marL="342900" indent="-342900">
              <a:spcBef>
                <a:spcPts val="600"/>
              </a:spcBef>
              <a:spcAft>
                <a:spcPts val="1200"/>
              </a:spcAft>
              <a:buFont typeface="+mj-lt"/>
              <a:buAutoNum type="arabicPeriod"/>
            </a:pPr>
            <a:r>
              <a:rPr lang="en-US" sz="1800" u="sng" dirty="0">
                <a:solidFill>
                  <a:srgbClr val="5D83B5"/>
                </a:solidFill>
                <a:latin typeface="Arial" panose="020B0604020202020204" pitchFamily="34" charset="0"/>
                <a:cs typeface="Arial" panose="020B0604020202020204" pitchFamily="34" charset="0"/>
              </a:rPr>
              <a:t>Current year in-process</a:t>
            </a:r>
            <a:r>
              <a:rPr lang="en-US" sz="1800" dirty="0">
                <a:solidFill>
                  <a:srgbClr val="5D83B5"/>
                </a:solidFill>
                <a:latin typeface="Arial" panose="020B0604020202020204" pitchFamily="34" charset="0"/>
                <a:cs typeface="Arial" panose="020B0604020202020204" pitchFamily="34" charset="0"/>
              </a:rPr>
              <a:t> </a:t>
            </a:r>
            <a:r>
              <a:rPr lang="en-US" sz="1800" b="0" i="0" u="none" strike="noStrike" baseline="0" dirty="0">
                <a:solidFill>
                  <a:schemeClr val="tx2"/>
                </a:solidFill>
                <a:latin typeface="Arial" panose="020B0604020202020204" pitchFamily="34" charset="0"/>
                <a:cs typeface="Arial" panose="020B0604020202020204" pitchFamily="34" charset="0"/>
              </a:rPr>
              <a:t>enrollments at the top of the list. These are applications that have been started but not completed for the current plan year</a:t>
            </a:r>
            <a:r>
              <a:rPr lang="en-US" sz="1800" dirty="0">
                <a:solidFill>
                  <a:schemeClr val="tx2"/>
                </a:solidFill>
                <a:latin typeface="Arial" panose="020B0604020202020204" pitchFamily="34" charset="0"/>
                <a:cs typeface="Arial" panose="020B0604020202020204" pitchFamily="34" charset="0"/>
              </a:rPr>
              <a:t> and will offer a link to </a:t>
            </a:r>
            <a:r>
              <a:rPr lang="en-US" sz="1800" i="1" dirty="0">
                <a:solidFill>
                  <a:schemeClr val="tx2"/>
                </a:solidFill>
                <a:latin typeface="Arial" panose="020B0604020202020204" pitchFamily="34" charset="0"/>
                <a:cs typeface="Arial" panose="020B0604020202020204" pitchFamily="34" charset="0"/>
              </a:rPr>
              <a:t>Continue enrollment</a:t>
            </a:r>
            <a:r>
              <a:rPr lang="en-US" sz="1800" dirty="0">
                <a:solidFill>
                  <a:schemeClr val="tx2"/>
                </a:solidFill>
                <a:latin typeface="Arial" panose="020B0604020202020204" pitchFamily="34" charset="0"/>
                <a:cs typeface="Arial" panose="020B0604020202020204" pitchFamily="34" charset="0"/>
              </a:rPr>
              <a:t>. </a:t>
            </a:r>
            <a:endParaRPr lang="en-US" sz="1800" b="0" i="0" u="none" strike="noStrike" baseline="0" dirty="0">
              <a:solidFill>
                <a:schemeClr val="tx2"/>
              </a:solidFill>
              <a:latin typeface="Arial" panose="020B0604020202020204" pitchFamily="34" charset="0"/>
              <a:cs typeface="Arial" panose="020B0604020202020204" pitchFamily="34" charset="0"/>
            </a:endParaRPr>
          </a:p>
          <a:p>
            <a:pPr marL="342900" indent="-342900">
              <a:spcBef>
                <a:spcPts val="600"/>
              </a:spcBef>
              <a:spcAft>
                <a:spcPts val="1200"/>
              </a:spcAft>
              <a:buFont typeface="+mj-lt"/>
              <a:buAutoNum type="arabicPeriod"/>
            </a:pPr>
            <a:r>
              <a:rPr lang="en-US" sz="1800" u="sng" dirty="0">
                <a:solidFill>
                  <a:srgbClr val="5D83B5"/>
                </a:solidFill>
                <a:latin typeface="Arial" panose="020B0604020202020204" pitchFamily="34" charset="0"/>
                <a:cs typeface="Arial" panose="020B0604020202020204" pitchFamily="34" charset="0"/>
              </a:rPr>
              <a:t>Current year completed</a:t>
            </a:r>
            <a:r>
              <a:rPr lang="en-US" sz="1800" dirty="0">
                <a:solidFill>
                  <a:srgbClr val="5D83B5"/>
                </a:solidFill>
                <a:latin typeface="Arial" panose="020B0604020202020204" pitchFamily="34" charset="0"/>
                <a:cs typeface="Arial" panose="020B0604020202020204" pitchFamily="34" charset="0"/>
              </a:rPr>
              <a:t> </a:t>
            </a:r>
            <a:r>
              <a:rPr lang="en-US" sz="1800" b="0" i="0" u="none" strike="noStrike" baseline="0" dirty="0">
                <a:solidFill>
                  <a:schemeClr val="tx2"/>
                </a:solidFill>
                <a:latin typeface="Arial" panose="020B0604020202020204" pitchFamily="34" charset="0"/>
                <a:cs typeface="Arial" panose="020B0604020202020204" pitchFamily="34" charset="0"/>
              </a:rPr>
              <a:t>enrollments are listed below the in-process enrollments. These are completed enrollment applications for the current plan year and may include information about riders, documents uploaded during enrollment, and the ability to view the PDF of the application. </a:t>
            </a:r>
          </a:p>
          <a:p>
            <a:pPr marL="342900" indent="-342900">
              <a:spcBef>
                <a:spcPts val="600"/>
              </a:spcBef>
              <a:spcAft>
                <a:spcPts val="1200"/>
              </a:spcAft>
              <a:buFont typeface="+mj-lt"/>
              <a:buAutoNum type="arabicPeriod"/>
            </a:pPr>
            <a:r>
              <a:rPr lang="en-US" sz="1800" u="sng" dirty="0">
                <a:solidFill>
                  <a:srgbClr val="5D83B5"/>
                </a:solidFill>
                <a:latin typeface="Arial" panose="020B0604020202020204" pitchFamily="34" charset="0"/>
                <a:cs typeface="Arial" panose="020B0604020202020204" pitchFamily="34" charset="0"/>
              </a:rPr>
              <a:t>Past enrollment</a:t>
            </a:r>
            <a:r>
              <a:rPr lang="en-US" sz="1800" dirty="0">
                <a:solidFill>
                  <a:srgbClr val="5D83B5"/>
                </a:solidFill>
                <a:latin typeface="Arial" panose="020B0604020202020204" pitchFamily="34" charset="0"/>
                <a:cs typeface="Arial" panose="020B0604020202020204" pitchFamily="34" charset="0"/>
              </a:rPr>
              <a:t> </a:t>
            </a:r>
            <a:r>
              <a:rPr lang="en-US" sz="1800" b="0" i="0" u="none" strike="noStrike" baseline="0" dirty="0">
                <a:solidFill>
                  <a:schemeClr val="tx2"/>
                </a:solidFill>
                <a:latin typeface="Arial" panose="020B0604020202020204" pitchFamily="34" charset="0"/>
                <a:cs typeface="Arial" panose="020B0604020202020204" pitchFamily="34" charset="0"/>
              </a:rPr>
              <a:t>information is at the bottom. This may include plan name and other information. </a:t>
            </a:r>
          </a:p>
          <a:p>
            <a:endParaRPr lang="en-US" dirty="0">
              <a:latin typeface="Arial" panose="020B0604020202020204" pitchFamily="34" charset="0"/>
              <a:cs typeface="Arial" panose="020B0604020202020204" pitchFamily="34" charset="0"/>
            </a:endParaRPr>
          </a:p>
        </p:txBody>
      </p:sp>
      <p:sp>
        <p:nvSpPr>
          <p:cNvPr id="6" name="Title 3">
            <a:extLst>
              <a:ext uri="{FF2B5EF4-FFF2-40B4-BE49-F238E27FC236}">
                <a16:creationId xmlns:a16="http://schemas.microsoft.com/office/drawing/2014/main" id="{E76747CA-C94B-4D9D-8B35-7D19170AB640}"/>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Enrollment History</a:t>
            </a:r>
          </a:p>
        </p:txBody>
      </p:sp>
    </p:spTree>
    <p:extLst>
      <p:ext uri="{BB962C8B-B14F-4D97-AF65-F5344CB8AC3E}">
        <p14:creationId xmlns:p14="http://schemas.microsoft.com/office/powerpoint/2010/main" val="3229588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5760" y="365760"/>
            <a:ext cx="8412480" cy="566207"/>
          </a:xfrm>
        </p:spPr>
        <p:txBody>
          <a:bodyPr lIns="0" tIns="0" rIns="0" bIns="0" anchor="t" anchorCtr="0">
            <a:noAutofit/>
          </a:bodyPr>
          <a:lstStyle/>
          <a:p>
            <a:pPr algn="l"/>
            <a:r>
              <a:rPr lang="en-US" dirty="0"/>
              <a:t>Helpful Contacts</a:t>
            </a:r>
          </a:p>
        </p:txBody>
      </p:sp>
      <p:sp>
        <p:nvSpPr>
          <p:cNvPr id="2" name="TextBox 1"/>
          <p:cNvSpPr txBox="1"/>
          <p:nvPr/>
        </p:nvSpPr>
        <p:spPr>
          <a:xfrm>
            <a:off x="365760" y="1188720"/>
            <a:ext cx="8412480" cy="4292906"/>
          </a:xfrm>
          <a:prstGeom prst="rect">
            <a:avLst/>
          </a:prstGeom>
          <a:noFill/>
        </p:spPr>
        <p:txBody>
          <a:bodyPr wrap="square" lIns="0" tIns="0" rIns="0" bIns="0" rtlCol="0">
            <a:spAutoFit/>
          </a:bodyPr>
          <a:lstStyle/>
          <a:p>
            <a:pPr>
              <a:lnSpc>
                <a:spcPct val="60000"/>
              </a:lnSpc>
              <a:spcBef>
                <a:spcPts val="750"/>
              </a:spcBef>
            </a:pPr>
            <a:r>
              <a:rPr lang="en-US" b="1" dirty="0">
                <a:solidFill>
                  <a:schemeClr val="tx2"/>
                </a:solidFill>
                <a:latin typeface="Arial" panose="020B0604020202020204" pitchFamily="34" charset="0"/>
                <a:cs typeface="Arial" panose="020B0604020202020204" pitchFamily="34" charset="0"/>
              </a:rPr>
              <a:t>Broker Services</a:t>
            </a:r>
          </a:p>
          <a:p>
            <a:pPr indent="230188">
              <a:lnSpc>
                <a:spcPct val="60000"/>
              </a:lnSpc>
              <a:spcBef>
                <a:spcPts val="750"/>
              </a:spcBef>
            </a:pPr>
            <a:r>
              <a:rPr lang="en-US" dirty="0">
                <a:solidFill>
                  <a:schemeClr val="tx2"/>
                </a:solidFill>
                <a:latin typeface="Arial" panose="020B0604020202020204" pitchFamily="34" charset="0"/>
                <a:cs typeface="Arial" panose="020B0604020202020204" pitchFamily="34" charset="0"/>
              </a:rPr>
              <a:t>321.434.5265</a:t>
            </a:r>
          </a:p>
          <a:p>
            <a:pPr marL="230188">
              <a:lnSpc>
                <a:spcPct val="60000"/>
              </a:lnSpc>
              <a:spcBef>
                <a:spcPts val="750"/>
              </a:spcBef>
            </a:pPr>
            <a:r>
              <a:rPr lang="en-US"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HFBroker@HF.org</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60000"/>
              </a:lnSpc>
              <a:spcBef>
                <a:spcPts val="75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a:lnSpc>
                <a:spcPct val="60000"/>
              </a:lnSpc>
              <a:spcBef>
                <a:spcPts val="750"/>
              </a:spcBef>
            </a:pPr>
            <a:r>
              <a:rPr lang="en-US" b="1" dirty="0">
                <a:solidFill>
                  <a:schemeClr val="tx2"/>
                </a:solidFill>
                <a:latin typeface="Arial" panose="020B0604020202020204" pitchFamily="34" charset="0"/>
                <a:cs typeface="Arial" panose="020B0604020202020204" pitchFamily="34" charset="0"/>
              </a:rPr>
              <a:t>Commissions</a:t>
            </a:r>
          </a:p>
          <a:p>
            <a:pPr indent="230188">
              <a:lnSpc>
                <a:spcPct val="60000"/>
              </a:lnSpc>
              <a:spcBef>
                <a:spcPts val="750"/>
              </a:spcBef>
            </a:pPr>
            <a:r>
              <a:rPr lang="en-US"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Commissions@HF.org</a:t>
            </a:r>
            <a:endParaRPr lang="en-US" u="sng"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indent="230188">
              <a:lnSpc>
                <a:spcPct val="60000"/>
              </a:lnSpc>
              <a:spcBef>
                <a:spcPts val="750"/>
              </a:spcBef>
              <a:spcAft>
                <a:spcPts val="600"/>
              </a:spcAft>
            </a:pPr>
            <a:r>
              <a:rPr lang="en-US" dirty="0">
                <a:solidFill>
                  <a:schemeClr val="tx2"/>
                </a:solidFill>
                <a:latin typeface="Arial" panose="020B0604020202020204" pitchFamily="34" charset="0"/>
                <a:cs typeface="Arial" panose="020B0604020202020204" pitchFamily="34" charset="0"/>
              </a:rPr>
              <a:t>For plan year 2021 and prior questions</a:t>
            </a:r>
          </a:p>
          <a:p>
            <a:pPr indent="230188">
              <a:lnSpc>
                <a:spcPct val="60000"/>
              </a:lnSpc>
              <a:spcBef>
                <a:spcPts val="750"/>
              </a:spcBef>
            </a:pPr>
            <a:r>
              <a:rPr lang="en-US"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HF-brokercommissions@plusoscar.com</a:t>
            </a:r>
            <a:endParaRPr lang="en-US" u="sng"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indent="230188">
              <a:lnSpc>
                <a:spcPct val="60000"/>
              </a:lnSpc>
              <a:spcBef>
                <a:spcPts val="750"/>
              </a:spcBef>
            </a:pPr>
            <a:r>
              <a:rPr lang="en-US" dirty="0">
                <a:solidFill>
                  <a:schemeClr val="tx2"/>
                </a:solidFill>
                <a:latin typeface="Arial" panose="020B0604020202020204" pitchFamily="34" charset="0"/>
                <a:cs typeface="Arial" panose="020B0604020202020204" pitchFamily="34" charset="0"/>
              </a:rPr>
              <a:t>For plan year 2022 and beyond questions</a:t>
            </a:r>
          </a:p>
          <a:p>
            <a:pPr marL="0" marR="0">
              <a:lnSpc>
                <a:spcPct val="60000"/>
              </a:lnSpc>
              <a:spcBef>
                <a:spcPts val="75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60000"/>
              </a:lnSpc>
              <a:spcBef>
                <a:spcPts val="750"/>
              </a:spcBef>
            </a:pPr>
            <a:r>
              <a:rPr lang="en-US" b="1" dirty="0">
                <a:solidFill>
                  <a:schemeClr val="tx2"/>
                </a:solidFill>
                <a:latin typeface="Arial" panose="020B0604020202020204" pitchFamily="34" charset="0"/>
                <a:cs typeface="Arial" panose="020B0604020202020204" pitchFamily="34" charset="0"/>
              </a:rPr>
              <a:t>Customer Service</a:t>
            </a:r>
          </a:p>
          <a:p>
            <a:pPr marL="0" marR="0">
              <a:lnSpc>
                <a:spcPct val="60000"/>
              </a:lnSpc>
              <a:spcBef>
                <a:spcPts val="750"/>
              </a:spcBef>
            </a:pPr>
            <a:r>
              <a:rPr lang="en-US" b="1" dirty="0">
                <a:solidFill>
                  <a:schemeClr val="tx2"/>
                </a:solidFill>
                <a:latin typeface="Arial" panose="020B0604020202020204" pitchFamily="34" charset="0"/>
                <a:cs typeface="Arial" panose="020B0604020202020204" pitchFamily="34" charset="0"/>
              </a:rPr>
              <a:t>Broker Support</a:t>
            </a:r>
          </a:p>
          <a:p>
            <a:pPr indent="230188">
              <a:lnSpc>
                <a:spcPct val="60000"/>
              </a:lnSpc>
              <a:spcBef>
                <a:spcPts val="750"/>
              </a:spcBef>
            </a:pPr>
            <a:r>
              <a:rPr lang="en-US" dirty="0">
                <a:solidFill>
                  <a:schemeClr val="tx2"/>
                </a:solidFill>
                <a:latin typeface="Arial" panose="020B0604020202020204" pitchFamily="34" charset="0"/>
                <a:cs typeface="Arial" panose="020B0604020202020204" pitchFamily="34" charset="0"/>
              </a:rPr>
              <a:t>Local: 321.434.4945 </a:t>
            </a:r>
          </a:p>
          <a:p>
            <a:pPr indent="230188">
              <a:lnSpc>
                <a:spcPct val="60000"/>
              </a:lnSpc>
              <a:spcBef>
                <a:spcPts val="750"/>
              </a:spcBef>
            </a:pPr>
            <a:r>
              <a:rPr lang="en-US" dirty="0">
                <a:solidFill>
                  <a:schemeClr val="tx2"/>
                </a:solidFill>
                <a:latin typeface="Arial" panose="020B0604020202020204" pitchFamily="34" charset="0"/>
                <a:cs typeface="Arial" panose="020B0604020202020204" pitchFamily="34" charset="0"/>
              </a:rPr>
              <a:t>Toll Free: 877.693.6489</a:t>
            </a:r>
          </a:p>
          <a:p>
            <a:pPr indent="230188">
              <a:lnSpc>
                <a:spcPct val="60000"/>
              </a:lnSpc>
              <a:spcBef>
                <a:spcPts val="750"/>
              </a:spcBef>
            </a:pPr>
            <a:r>
              <a:rPr lang="en-US"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HFHPInfo@HF.org</a:t>
            </a:r>
            <a:endParaRPr lang="en-US" dirty="0">
              <a:effectLst/>
              <a:latin typeface="Arial" panose="020B0604020202020204" pitchFamily="34" charset="0"/>
              <a:ea typeface="Calibri" panose="020F0502020204030204" pitchFamily="34" charset="0"/>
              <a:cs typeface="Arial" panose="020B0604020202020204" pitchFamily="34" charset="0"/>
            </a:endParaRPr>
          </a:p>
          <a:p>
            <a:pPr indent="230188">
              <a:lnSpc>
                <a:spcPct val="60000"/>
              </a:lnSpc>
              <a:spcBef>
                <a:spcPts val="750"/>
              </a:spcBef>
            </a:pPr>
            <a:r>
              <a:rPr lang="en-US"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HF-brokers@plusoscar.com</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5321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3E82EA-40AE-4149-9419-5C16608DD293}"/>
              </a:ext>
            </a:extLst>
          </p:cNvPr>
          <p:cNvSpPr txBox="1">
            <a:spLocks/>
          </p:cNvSpPr>
          <p:nvPr/>
        </p:nvSpPr>
        <p:spPr>
          <a:xfrm>
            <a:off x="1336562" y="2455002"/>
            <a:ext cx="6470877" cy="1105093"/>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600" b="1" i="0" kern="1200">
                <a:solidFill>
                  <a:srgbClr val="192757"/>
                </a:solidFill>
                <a:latin typeface="Arial" charset="0"/>
                <a:ea typeface="Arial" charset="0"/>
                <a:cs typeface="Arial" charset="0"/>
              </a:defRPr>
            </a:lvl1pPr>
          </a:lstStyle>
          <a:p>
            <a:r>
              <a:rPr lang="en-US" sz="7200" dirty="0">
                <a:solidFill>
                  <a:schemeClr val="tx2"/>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4205672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6040C0CF-A0AA-4B12-BFE9-52FC6CA3E261}"/>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Locating the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Medicare Enrollment Portal</a:t>
            </a:r>
          </a:p>
        </p:txBody>
      </p:sp>
      <p:pic>
        <p:nvPicPr>
          <p:cNvPr id="3" name="Picture 2">
            <a:extLst>
              <a:ext uri="{FF2B5EF4-FFF2-40B4-BE49-F238E27FC236}">
                <a16:creationId xmlns:a16="http://schemas.microsoft.com/office/drawing/2014/main" id="{7754A316-9BCA-4539-9B87-FD0E901CB13F}"/>
              </a:ext>
            </a:extLst>
          </p:cNvPr>
          <p:cNvPicPr>
            <a:picLocks noChangeAspect="1"/>
          </p:cNvPicPr>
          <p:nvPr/>
        </p:nvPicPr>
        <p:blipFill>
          <a:blip r:embed="rId2"/>
          <a:stretch>
            <a:fillRect/>
          </a:stretch>
        </p:blipFill>
        <p:spPr>
          <a:xfrm>
            <a:off x="1402" y="1797330"/>
            <a:ext cx="9144000" cy="3249801"/>
          </a:xfrm>
          <a:prstGeom prst="rect">
            <a:avLst/>
          </a:prstGeom>
        </p:spPr>
      </p:pic>
      <p:sp>
        <p:nvSpPr>
          <p:cNvPr id="8" name="Rectangle 7">
            <a:extLst>
              <a:ext uri="{FF2B5EF4-FFF2-40B4-BE49-F238E27FC236}">
                <a16:creationId xmlns:a16="http://schemas.microsoft.com/office/drawing/2014/main" id="{52E1A95C-EFFF-413D-8507-600D1A05C827}"/>
              </a:ext>
            </a:extLst>
          </p:cNvPr>
          <p:cNvSpPr/>
          <p:nvPr/>
        </p:nvSpPr>
        <p:spPr>
          <a:xfrm>
            <a:off x="7942263" y="1812503"/>
            <a:ext cx="706437" cy="23144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6C7A17-353C-4F3F-98B3-7C1A321C484B}"/>
              </a:ext>
            </a:extLst>
          </p:cNvPr>
          <p:cNvSpPr/>
          <p:nvPr/>
        </p:nvSpPr>
        <p:spPr>
          <a:xfrm>
            <a:off x="2205318" y="2330824"/>
            <a:ext cx="797859"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437AB22-75C5-4006-A625-694A6D9E4EF8}"/>
              </a:ext>
            </a:extLst>
          </p:cNvPr>
          <p:cNvPicPr>
            <a:picLocks noChangeAspect="1"/>
          </p:cNvPicPr>
          <p:nvPr/>
        </p:nvPicPr>
        <p:blipFill>
          <a:blip r:embed="rId3"/>
          <a:stretch>
            <a:fillRect/>
          </a:stretch>
        </p:blipFill>
        <p:spPr>
          <a:xfrm>
            <a:off x="3705211" y="4609804"/>
            <a:ext cx="209579" cy="238158"/>
          </a:xfrm>
          <a:prstGeom prst="rect">
            <a:avLst/>
          </a:prstGeom>
        </p:spPr>
      </p:pic>
      <p:pic>
        <p:nvPicPr>
          <p:cNvPr id="16" name="Picture 15">
            <a:extLst>
              <a:ext uri="{FF2B5EF4-FFF2-40B4-BE49-F238E27FC236}">
                <a16:creationId xmlns:a16="http://schemas.microsoft.com/office/drawing/2014/main" id="{3F21808E-2CBD-458E-BAAD-7B699BB5E215}"/>
              </a:ext>
            </a:extLst>
          </p:cNvPr>
          <p:cNvPicPr>
            <a:picLocks noChangeAspect="1"/>
          </p:cNvPicPr>
          <p:nvPr/>
        </p:nvPicPr>
        <p:blipFill>
          <a:blip r:embed="rId3"/>
          <a:stretch>
            <a:fillRect/>
          </a:stretch>
        </p:blipFill>
        <p:spPr>
          <a:xfrm>
            <a:off x="3705209" y="4242253"/>
            <a:ext cx="209579" cy="238158"/>
          </a:xfrm>
          <a:prstGeom prst="rect">
            <a:avLst/>
          </a:prstGeom>
        </p:spPr>
      </p:pic>
      <p:pic>
        <p:nvPicPr>
          <p:cNvPr id="18" name="Picture 17">
            <a:extLst>
              <a:ext uri="{FF2B5EF4-FFF2-40B4-BE49-F238E27FC236}">
                <a16:creationId xmlns:a16="http://schemas.microsoft.com/office/drawing/2014/main" id="{4EE453EB-B8E4-4BF2-B7AE-FA5C19CE5D04}"/>
              </a:ext>
            </a:extLst>
          </p:cNvPr>
          <p:cNvPicPr>
            <a:picLocks noChangeAspect="1"/>
          </p:cNvPicPr>
          <p:nvPr/>
        </p:nvPicPr>
        <p:blipFill>
          <a:blip r:embed="rId3"/>
          <a:stretch>
            <a:fillRect/>
          </a:stretch>
        </p:blipFill>
        <p:spPr>
          <a:xfrm>
            <a:off x="3705209" y="3865735"/>
            <a:ext cx="209579" cy="238158"/>
          </a:xfrm>
          <a:prstGeom prst="rect">
            <a:avLst/>
          </a:prstGeom>
        </p:spPr>
      </p:pic>
      <p:pic>
        <p:nvPicPr>
          <p:cNvPr id="20" name="Picture 19">
            <a:extLst>
              <a:ext uri="{FF2B5EF4-FFF2-40B4-BE49-F238E27FC236}">
                <a16:creationId xmlns:a16="http://schemas.microsoft.com/office/drawing/2014/main" id="{4AB29E2E-A2F4-4768-AB76-C1BF349E5DE4}"/>
              </a:ext>
            </a:extLst>
          </p:cNvPr>
          <p:cNvPicPr>
            <a:picLocks noChangeAspect="1"/>
          </p:cNvPicPr>
          <p:nvPr/>
        </p:nvPicPr>
        <p:blipFill>
          <a:blip r:embed="rId3"/>
          <a:stretch>
            <a:fillRect/>
          </a:stretch>
        </p:blipFill>
        <p:spPr>
          <a:xfrm>
            <a:off x="3714176" y="3489215"/>
            <a:ext cx="209579" cy="238158"/>
          </a:xfrm>
          <a:prstGeom prst="rect">
            <a:avLst/>
          </a:prstGeom>
        </p:spPr>
      </p:pic>
      <p:pic>
        <p:nvPicPr>
          <p:cNvPr id="24" name="Picture 23">
            <a:extLst>
              <a:ext uri="{FF2B5EF4-FFF2-40B4-BE49-F238E27FC236}">
                <a16:creationId xmlns:a16="http://schemas.microsoft.com/office/drawing/2014/main" id="{7D37DBD2-EE70-45F6-9BEF-92A2D66D16B1}"/>
              </a:ext>
            </a:extLst>
          </p:cNvPr>
          <p:cNvPicPr>
            <a:picLocks noChangeAspect="1"/>
          </p:cNvPicPr>
          <p:nvPr/>
        </p:nvPicPr>
        <p:blipFill>
          <a:blip r:embed="rId3"/>
          <a:stretch>
            <a:fillRect/>
          </a:stretch>
        </p:blipFill>
        <p:spPr>
          <a:xfrm>
            <a:off x="5668481" y="3466804"/>
            <a:ext cx="209579" cy="238158"/>
          </a:xfrm>
          <a:prstGeom prst="rect">
            <a:avLst/>
          </a:prstGeom>
        </p:spPr>
      </p:pic>
      <p:sp>
        <p:nvSpPr>
          <p:cNvPr id="25" name="Rectangle 24">
            <a:extLst>
              <a:ext uri="{FF2B5EF4-FFF2-40B4-BE49-F238E27FC236}">
                <a16:creationId xmlns:a16="http://schemas.microsoft.com/office/drawing/2014/main" id="{363F8EAD-8E32-4911-8867-84CC46C56DB7}"/>
              </a:ext>
            </a:extLst>
          </p:cNvPr>
          <p:cNvSpPr/>
          <p:nvPr/>
        </p:nvSpPr>
        <p:spPr>
          <a:xfrm>
            <a:off x="7149633" y="2308412"/>
            <a:ext cx="706437" cy="98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A26B3D3-E256-4E00-97CF-A610211069B2}"/>
              </a:ext>
            </a:extLst>
          </p:cNvPr>
          <p:cNvSpPr txBox="1"/>
          <p:nvPr/>
        </p:nvSpPr>
        <p:spPr>
          <a:xfrm>
            <a:off x="268942" y="5174581"/>
            <a:ext cx="8633012" cy="646331"/>
          </a:xfrm>
          <a:prstGeom prst="rect">
            <a:avLst/>
          </a:prstGeom>
          <a:noFill/>
        </p:spPr>
        <p:txBody>
          <a:bodyPr wrap="square" rtlCol="0">
            <a:spAutoFit/>
          </a:bodyPr>
          <a:lstStyle/>
          <a:p>
            <a:r>
              <a:rPr lang="en-US" dirty="0"/>
              <a:t>After logging into the Broker Portal, locate the Medicare book from the top right corner. </a:t>
            </a:r>
          </a:p>
          <a:p>
            <a:r>
              <a:rPr lang="en-US" dirty="0">
                <a:solidFill>
                  <a:srgbClr val="0070C0"/>
                </a:solidFill>
              </a:rPr>
              <a:t>NOTE: </a:t>
            </a:r>
            <a:r>
              <a:rPr lang="en-US" dirty="0"/>
              <a:t>The blue checkmark will indicate that section is complete and you are ready to sell.</a:t>
            </a:r>
          </a:p>
        </p:txBody>
      </p:sp>
    </p:spTree>
    <p:extLst>
      <p:ext uri="{BB962C8B-B14F-4D97-AF65-F5344CB8AC3E}">
        <p14:creationId xmlns:p14="http://schemas.microsoft.com/office/powerpoint/2010/main" val="17053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304589" y="1838729"/>
            <a:ext cx="503608" cy="861649"/>
            <a:chOff x="4495800" y="2700338"/>
            <a:chExt cx="457200" cy="709612"/>
          </a:xfrm>
        </p:grpSpPr>
        <p:pic>
          <p:nvPicPr>
            <p:cNvPr id="7" name="Picture 6"/>
            <p:cNvPicPr>
              <a:picLocks noChangeAspect="1"/>
            </p:cNvPicPr>
            <p:nvPr/>
          </p:nvPicPr>
          <p:blipFill>
            <a:blip r:embed="rId2"/>
            <a:stretch>
              <a:fillRect/>
            </a:stretch>
          </p:blipFill>
          <p:spPr>
            <a:xfrm>
              <a:off x="4495800" y="2700338"/>
              <a:ext cx="384016" cy="280987"/>
            </a:xfrm>
            <a:prstGeom prst="rect">
              <a:avLst/>
            </a:prstGeom>
          </p:spPr>
        </p:pic>
        <p:pic>
          <p:nvPicPr>
            <p:cNvPr id="8" name="Picture 7"/>
            <p:cNvPicPr>
              <a:picLocks noChangeAspect="1"/>
            </p:cNvPicPr>
            <p:nvPr/>
          </p:nvPicPr>
          <p:blipFill>
            <a:blip r:embed="rId2"/>
            <a:stretch>
              <a:fillRect/>
            </a:stretch>
          </p:blipFill>
          <p:spPr>
            <a:xfrm>
              <a:off x="4635659" y="3124200"/>
              <a:ext cx="317341" cy="285750"/>
            </a:xfrm>
            <a:prstGeom prst="rect">
              <a:avLst/>
            </a:prstGeom>
          </p:spPr>
        </p:pic>
      </p:grpSp>
      <p:sp>
        <p:nvSpPr>
          <p:cNvPr id="9" name="Rectangle 8"/>
          <p:cNvSpPr/>
          <p:nvPr/>
        </p:nvSpPr>
        <p:spPr>
          <a:xfrm>
            <a:off x="365760" y="1411434"/>
            <a:ext cx="4594166" cy="2108269"/>
          </a:xfrm>
          <a:prstGeom prst="rect">
            <a:avLst/>
          </a:prstGeom>
        </p:spPr>
        <p:txBody>
          <a:bodyPr wrap="square">
            <a:spAutoFit/>
          </a:bodyPr>
          <a:lstStyle/>
          <a:p>
            <a:pPr>
              <a:lnSpc>
                <a:spcPct val="90000"/>
              </a:lnSpc>
              <a:spcAft>
                <a:spcPts val="1200"/>
              </a:spcAft>
            </a:pPr>
            <a:r>
              <a:rPr lang="en-US" altLang="en-US" dirty="0">
                <a:solidFill>
                  <a:schemeClr val="accent1">
                    <a:lumMod val="75000"/>
                  </a:schemeClr>
                </a:solidFill>
                <a:latin typeface="Arial" panose="020B0604020202020204" pitchFamily="34" charset="0"/>
                <a:cs typeface="Arial" panose="020B0604020202020204" pitchFamily="34" charset="0"/>
              </a:rPr>
              <a:t>Access the 2022 </a:t>
            </a:r>
            <a:r>
              <a:rPr lang="en-US" altLang="en-US" u="sng" dirty="0">
                <a:solidFill>
                  <a:srgbClr val="0000FF"/>
                </a:solidFill>
                <a:latin typeface="Arial" panose="020B0604020202020204" pitchFamily="34" charset="0"/>
                <a:cs typeface="Arial" panose="020B0604020202020204" pitchFamily="34" charset="0"/>
                <a:hlinkClick r:id="rId3"/>
              </a:rPr>
              <a:t>Medicare Enrollment Portal</a:t>
            </a:r>
            <a:endParaRPr lang="en-US" altLang="en-US" u="sng" dirty="0">
              <a:solidFill>
                <a:srgbClr val="0000FF"/>
              </a:solidFill>
              <a:latin typeface="Arial" panose="020B0604020202020204" pitchFamily="34" charset="0"/>
              <a:cs typeface="Arial" panose="020B0604020202020204" pitchFamily="34" charset="0"/>
            </a:endParaRPr>
          </a:p>
          <a:p>
            <a:pPr algn="ctr">
              <a:lnSpc>
                <a:spcPct val="90000"/>
              </a:lnSpc>
              <a:spcAft>
                <a:spcPts val="1200"/>
              </a:spcAft>
            </a:pPr>
            <a:endParaRPr lang="en-US" altLang="en-US" u="sng" dirty="0">
              <a:solidFill>
                <a:srgbClr val="0000FF"/>
              </a:solidFill>
              <a:latin typeface="Arial" panose="020B0604020202020204" pitchFamily="34" charset="0"/>
              <a:cs typeface="Arial" panose="020B0604020202020204" pitchFamily="34" charset="0"/>
            </a:endParaRPr>
          </a:p>
          <a:p>
            <a:pPr>
              <a:lnSpc>
                <a:spcPct val="90000"/>
              </a:lnSpc>
              <a:spcAft>
                <a:spcPts val="1200"/>
              </a:spcAft>
            </a:pPr>
            <a:r>
              <a:rPr lang="en-US" altLang="en-US" dirty="0">
                <a:solidFill>
                  <a:schemeClr val="tx2"/>
                </a:solidFill>
                <a:latin typeface="Arial" panose="020B0604020202020204" pitchFamily="34" charset="0"/>
                <a:cs typeface="Arial" panose="020B0604020202020204" pitchFamily="34" charset="0"/>
              </a:rPr>
              <a:t>Note: </a:t>
            </a:r>
            <a:r>
              <a:rPr lang="en-US" altLang="en-US" i="1" dirty="0">
                <a:solidFill>
                  <a:schemeClr val="tx2"/>
                </a:solidFill>
                <a:latin typeface="Arial" panose="020B0604020202020204" pitchFamily="34" charset="0"/>
                <a:cs typeface="Arial" panose="020B0604020202020204" pitchFamily="34" charset="0"/>
              </a:rPr>
              <a:t>S</a:t>
            </a:r>
            <a:r>
              <a:rPr lang="en-US" altLang="en-US" dirty="0">
                <a:solidFill>
                  <a:schemeClr val="tx2"/>
                </a:solidFill>
                <a:latin typeface="Arial" panose="020B0604020202020204" pitchFamily="34" charset="0"/>
                <a:cs typeface="Arial" panose="020B0604020202020204" pitchFamily="34" charset="0"/>
              </a:rPr>
              <a:t>ave the URL in your browser “bookmarks” for easy, future access.</a:t>
            </a:r>
          </a:p>
          <a:p>
            <a:endParaRPr lang="en-US" altLang="en-US" sz="20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3A65C046-A6CE-4188-877F-132900E83BE6}"/>
              </a:ext>
            </a:extLst>
          </p:cNvPr>
          <p:cNvPicPr>
            <a:picLocks noChangeAspect="1"/>
          </p:cNvPicPr>
          <p:nvPr/>
        </p:nvPicPr>
        <p:blipFill>
          <a:blip r:embed="rId4"/>
          <a:stretch>
            <a:fillRect/>
          </a:stretch>
        </p:blipFill>
        <p:spPr>
          <a:xfrm>
            <a:off x="4516086" y="1418893"/>
            <a:ext cx="4635722" cy="3224021"/>
          </a:xfrm>
          <a:prstGeom prst="rect">
            <a:avLst/>
          </a:prstGeom>
          <a:ln w="3175">
            <a:solidFill>
              <a:schemeClr val="tx1"/>
            </a:solidFill>
          </a:ln>
        </p:spPr>
      </p:pic>
      <p:sp>
        <p:nvSpPr>
          <p:cNvPr id="14" name="Title 3">
            <a:extLst>
              <a:ext uri="{FF2B5EF4-FFF2-40B4-BE49-F238E27FC236}">
                <a16:creationId xmlns:a16="http://schemas.microsoft.com/office/drawing/2014/main" id="{C5E95F31-464A-4335-ADF8-3BA9163E2876}"/>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Medicare Enrollment Portal Login</a:t>
            </a:r>
          </a:p>
        </p:txBody>
      </p:sp>
    </p:spTree>
    <p:extLst>
      <p:ext uri="{BB962C8B-B14F-4D97-AF65-F5344CB8AC3E}">
        <p14:creationId xmlns:p14="http://schemas.microsoft.com/office/powerpoint/2010/main" val="1994348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59" y="1252922"/>
            <a:ext cx="5389581" cy="2452979"/>
          </a:xfrm>
          <a:prstGeom prst="rect">
            <a:avLst/>
          </a:prstGeom>
        </p:spPr>
        <p:txBody>
          <a:bodyPr wrap="square">
            <a:spAutoFit/>
          </a:bodyPr>
          <a:lstStyle/>
          <a:p>
            <a:pPr>
              <a:lnSpc>
                <a:spcPct val="90000"/>
              </a:lnSpc>
              <a:spcAft>
                <a:spcPts val="1200"/>
              </a:spcAft>
              <a:defRPr/>
            </a:pPr>
            <a:r>
              <a:rPr lang="en-US" dirty="0">
                <a:solidFill>
                  <a:schemeClr val="tx2"/>
                </a:solidFill>
                <a:latin typeface="Arial" panose="020B0604020202020204" pitchFamily="34" charset="0"/>
                <a:cs typeface="Arial" panose="020B0604020202020204" pitchFamily="34" charset="0"/>
              </a:rPr>
              <a:t>As a broker, the first time you log in, you will need to use the Forgot Password link. This link is also used if you forget your password or wish to reset it.</a:t>
            </a:r>
          </a:p>
          <a:p>
            <a:pPr marL="285750" indent="-285750">
              <a:lnSpc>
                <a:spcPct val="90000"/>
              </a:lnSpc>
              <a:spcAft>
                <a:spcPts val="1200"/>
              </a:spcAft>
              <a:buFont typeface="Wingdings" panose="05000000000000000000" pitchFamily="2" charset="2"/>
              <a:buChar char="§"/>
              <a:defRPr/>
            </a:pPr>
            <a:r>
              <a:rPr lang="en-US" dirty="0">
                <a:solidFill>
                  <a:schemeClr val="tx2"/>
                </a:solidFill>
                <a:latin typeface="Arial" panose="020B0604020202020204" pitchFamily="34" charset="0"/>
                <a:cs typeface="Arial" panose="020B0604020202020204" pitchFamily="34" charset="0"/>
              </a:rPr>
              <a:t>Click the </a:t>
            </a:r>
            <a:r>
              <a:rPr lang="en-US" b="1" u="sng" dirty="0">
                <a:solidFill>
                  <a:schemeClr val="tx2"/>
                </a:solidFill>
                <a:latin typeface="Arial" panose="020B0604020202020204" pitchFamily="34" charset="0"/>
                <a:cs typeface="Arial" panose="020B0604020202020204" pitchFamily="34" charset="0"/>
              </a:rPr>
              <a:t>Forgot Password </a:t>
            </a:r>
            <a:r>
              <a:rPr lang="en-US" dirty="0">
                <a:solidFill>
                  <a:schemeClr val="tx2"/>
                </a:solidFill>
                <a:latin typeface="Arial" panose="020B0604020202020204" pitchFamily="34" charset="0"/>
                <a:cs typeface="Arial" panose="020B0604020202020204" pitchFamily="34" charset="0"/>
              </a:rPr>
              <a:t>link.</a:t>
            </a:r>
          </a:p>
          <a:p>
            <a:pPr marL="285750" indent="-285750">
              <a:lnSpc>
                <a:spcPct val="90000"/>
              </a:lnSpc>
              <a:spcAft>
                <a:spcPts val="1200"/>
              </a:spcAft>
              <a:buFont typeface="Wingdings" panose="05000000000000000000" pitchFamily="2" charset="2"/>
              <a:buChar char="§"/>
              <a:defRPr/>
            </a:pPr>
            <a:r>
              <a:rPr lang="en-US" dirty="0">
                <a:solidFill>
                  <a:schemeClr val="tx2"/>
                </a:solidFill>
                <a:latin typeface="Arial" panose="020B0604020202020204" pitchFamily="34" charset="0"/>
                <a:cs typeface="Arial" panose="020B0604020202020204" pitchFamily="34" charset="0"/>
              </a:rPr>
              <a:t>Enter your NPN in the </a:t>
            </a:r>
            <a:r>
              <a:rPr lang="en-US" b="1" dirty="0">
                <a:solidFill>
                  <a:schemeClr val="tx2"/>
                </a:solidFill>
                <a:latin typeface="Arial" panose="020B0604020202020204" pitchFamily="34" charset="0"/>
                <a:cs typeface="Arial" panose="020B0604020202020204" pitchFamily="34" charset="0"/>
              </a:rPr>
              <a:t>*Username </a:t>
            </a:r>
            <a:r>
              <a:rPr lang="en-US" dirty="0">
                <a:solidFill>
                  <a:schemeClr val="tx2"/>
                </a:solidFill>
                <a:latin typeface="Arial" panose="020B0604020202020204" pitchFamily="34" charset="0"/>
                <a:cs typeface="Arial" panose="020B0604020202020204" pitchFamily="34" charset="0"/>
              </a:rPr>
              <a:t>field. </a:t>
            </a:r>
          </a:p>
          <a:p>
            <a:pPr marL="285750" indent="-285750">
              <a:lnSpc>
                <a:spcPct val="90000"/>
              </a:lnSpc>
              <a:spcAft>
                <a:spcPts val="1200"/>
              </a:spcAft>
              <a:buFont typeface="Wingdings" panose="05000000000000000000" pitchFamily="2" charset="2"/>
              <a:buChar char="§"/>
              <a:defRPr/>
            </a:pPr>
            <a:r>
              <a:rPr lang="en-US" dirty="0">
                <a:solidFill>
                  <a:schemeClr val="tx2"/>
                </a:solidFill>
                <a:latin typeface="Arial" panose="020B0604020202020204" pitchFamily="34" charset="0"/>
                <a:cs typeface="Arial" panose="020B0604020202020204" pitchFamily="34" charset="0"/>
              </a:rPr>
              <a:t>Click </a:t>
            </a:r>
            <a:r>
              <a:rPr lang="en-US" b="1" dirty="0">
                <a:solidFill>
                  <a:schemeClr val="tx2"/>
                </a:solidFill>
                <a:latin typeface="Arial" panose="020B0604020202020204" pitchFamily="34" charset="0"/>
                <a:cs typeface="Arial" panose="020B0604020202020204" pitchFamily="34" charset="0"/>
              </a:rPr>
              <a:t>Send email</a:t>
            </a:r>
          </a:p>
          <a:p>
            <a:pPr marL="285750" indent="-285750">
              <a:lnSpc>
                <a:spcPct val="90000"/>
              </a:lnSpc>
              <a:spcAft>
                <a:spcPts val="1200"/>
              </a:spcAft>
              <a:buFont typeface="Wingdings" panose="05000000000000000000" pitchFamily="2" charset="2"/>
              <a:buChar char="§"/>
              <a:defRPr/>
            </a:pPr>
            <a:r>
              <a:rPr lang="en-US" dirty="0">
                <a:solidFill>
                  <a:schemeClr val="tx2"/>
                </a:solidFill>
                <a:latin typeface="Arial" panose="020B0604020202020204" pitchFamily="34" charset="0"/>
                <a:cs typeface="Arial" panose="020B0604020202020204" pitchFamily="34" charset="0"/>
              </a:rPr>
              <a:t>Log into email &amp; verify email</a:t>
            </a:r>
          </a:p>
        </p:txBody>
      </p:sp>
      <p:pic>
        <p:nvPicPr>
          <p:cNvPr id="7" name="Picture 6">
            <a:extLst>
              <a:ext uri="{FF2B5EF4-FFF2-40B4-BE49-F238E27FC236}">
                <a16:creationId xmlns:a16="http://schemas.microsoft.com/office/drawing/2014/main" id="{CC056F94-52C3-44BF-A8A8-D5D1E3B3D9E7}"/>
              </a:ext>
            </a:extLst>
          </p:cNvPr>
          <p:cNvPicPr>
            <a:picLocks noChangeAspect="1"/>
          </p:cNvPicPr>
          <p:nvPr/>
        </p:nvPicPr>
        <p:blipFill>
          <a:blip r:embed="rId2"/>
          <a:stretch>
            <a:fillRect/>
          </a:stretch>
        </p:blipFill>
        <p:spPr>
          <a:xfrm>
            <a:off x="5820043" y="1170201"/>
            <a:ext cx="3323957" cy="4517598"/>
          </a:xfrm>
          <a:prstGeom prst="rect">
            <a:avLst/>
          </a:prstGeom>
          <a:ln w="3175">
            <a:solidFill>
              <a:srgbClr val="192756"/>
            </a:solidFill>
          </a:ln>
        </p:spPr>
      </p:pic>
      <p:sp>
        <p:nvSpPr>
          <p:cNvPr id="8" name="Title 3">
            <a:extLst>
              <a:ext uri="{FF2B5EF4-FFF2-40B4-BE49-F238E27FC236}">
                <a16:creationId xmlns:a16="http://schemas.microsoft.com/office/drawing/2014/main" id="{81859359-AA08-458D-B972-B5CFC51695B8}"/>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Initial Login, Reset, Forgot Password</a:t>
            </a:r>
          </a:p>
        </p:txBody>
      </p:sp>
    </p:spTree>
    <p:extLst>
      <p:ext uri="{BB962C8B-B14F-4D97-AF65-F5344CB8AC3E}">
        <p14:creationId xmlns:p14="http://schemas.microsoft.com/office/powerpoint/2010/main" val="61901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ED9644-BA6F-4D99-871D-1DEDB6CBECA6}"/>
              </a:ext>
            </a:extLst>
          </p:cNvPr>
          <p:cNvPicPr>
            <a:picLocks noChangeAspect="1"/>
          </p:cNvPicPr>
          <p:nvPr/>
        </p:nvPicPr>
        <p:blipFill>
          <a:blip r:embed="rId2"/>
          <a:stretch>
            <a:fillRect/>
          </a:stretch>
        </p:blipFill>
        <p:spPr>
          <a:xfrm>
            <a:off x="4358022" y="1131667"/>
            <a:ext cx="4785978" cy="3693384"/>
          </a:xfrm>
          <a:prstGeom prst="rect">
            <a:avLst/>
          </a:prstGeom>
          <a:ln w="3175">
            <a:solidFill>
              <a:srgbClr val="192756"/>
            </a:solidFill>
          </a:ln>
        </p:spPr>
      </p:pic>
      <p:sp>
        <p:nvSpPr>
          <p:cNvPr id="6" name="Rectangle 5">
            <a:extLst>
              <a:ext uri="{FF2B5EF4-FFF2-40B4-BE49-F238E27FC236}">
                <a16:creationId xmlns:a16="http://schemas.microsoft.com/office/drawing/2014/main" id="{9713989E-139E-435E-8E09-F3380CB0CEDA}"/>
              </a:ext>
            </a:extLst>
          </p:cNvPr>
          <p:cNvSpPr/>
          <p:nvPr/>
        </p:nvSpPr>
        <p:spPr>
          <a:xfrm>
            <a:off x="6941068" y="1280972"/>
            <a:ext cx="2105025" cy="27073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DBB26CA-1CA5-4F69-B25C-4CF18103B0D3}"/>
              </a:ext>
            </a:extLst>
          </p:cNvPr>
          <p:cNvSpPr txBox="1">
            <a:spLocks/>
          </p:cNvSpPr>
          <p:nvPr/>
        </p:nvSpPr>
        <p:spPr>
          <a:xfrm>
            <a:off x="365761" y="1245389"/>
            <a:ext cx="3894354" cy="3743973"/>
          </a:xfrm>
          <a:prstGeom prst="rect">
            <a:avLst/>
          </a:prstGeom>
        </p:spPr>
        <p:txBody>
          <a:bodyPr vert="horz" lIns="91440" tIns="45720" rIns="91440" bIns="45720" rtlCol="0">
            <a:normAutofit/>
          </a:bodyPr>
          <a:lstStyle>
            <a:lvl1pPr marL="341313" indent="-341313" algn="l" defTabSz="685800" rtl="0" eaLnBrk="1" latinLnBrk="0" hangingPunct="1">
              <a:lnSpc>
                <a:spcPct val="90000"/>
              </a:lnSpc>
              <a:spcBef>
                <a:spcPts val="750"/>
              </a:spcBef>
              <a:buClr>
                <a:srgbClr val="192757"/>
              </a:buClr>
              <a:buFont typeface="Wingdings" charset="2"/>
              <a:buChar char="§"/>
              <a:tabLst/>
              <a:defRPr sz="2800" b="0" i="0" kern="1200">
                <a:solidFill>
                  <a:schemeClr val="tx1"/>
                </a:solidFill>
                <a:latin typeface="Arial" charset="0"/>
                <a:ea typeface="Arial" charset="0"/>
                <a:cs typeface="Arial" charset="0"/>
              </a:defRPr>
            </a:lvl1pPr>
            <a:lvl2pPr marL="684213" indent="-342900" algn="l" defTabSz="631825" rtl="0" eaLnBrk="1" latinLnBrk="0" hangingPunct="1">
              <a:lnSpc>
                <a:spcPct val="90000"/>
              </a:lnSpc>
              <a:spcBef>
                <a:spcPts val="375"/>
              </a:spcBef>
              <a:buClr>
                <a:srgbClr val="192757"/>
              </a:buClr>
              <a:buFont typeface="Wingdings" pitchFamily="2" charset="2"/>
              <a:buChar char="§"/>
              <a:defRPr sz="2800" b="0" i="0" kern="1200">
                <a:solidFill>
                  <a:schemeClr val="tx1"/>
                </a:solidFill>
                <a:latin typeface="Arial" charset="0"/>
                <a:ea typeface="Arial" charset="0"/>
                <a:cs typeface="Arial" charset="0"/>
              </a:defRPr>
            </a:lvl2pPr>
            <a:lvl3pPr marL="1027113" indent="-341313" algn="l" defTabSz="685800" rtl="0" eaLnBrk="1" latinLnBrk="0" hangingPunct="1">
              <a:lnSpc>
                <a:spcPct val="90000"/>
              </a:lnSpc>
              <a:spcBef>
                <a:spcPts val="375"/>
              </a:spcBef>
              <a:buClr>
                <a:srgbClr val="192757"/>
              </a:buClr>
              <a:buFont typeface="Wingdings" pitchFamily="2" charset="2"/>
              <a:buChar char="§"/>
              <a:tabLst/>
              <a:defRPr sz="2800" b="0" i="0" kern="1200">
                <a:solidFill>
                  <a:schemeClr val="tx1"/>
                </a:solidFill>
                <a:latin typeface="Arial" charset="0"/>
                <a:ea typeface="Arial" charset="0"/>
                <a:cs typeface="Arial" charset="0"/>
              </a:defRPr>
            </a:lvl3pPr>
            <a:lvl4pPr marL="1487488" indent="-401638" algn="l" defTabSz="685800" rtl="0" eaLnBrk="1" latinLnBrk="0" hangingPunct="1">
              <a:lnSpc>
                <a:spcPct val="90000"/>
              </a:lnSpc>
              <a:spcBef>
                <a:spcPts val="375"/>
              </a:spcBef>
              <a:buClr>
                <a:srgbClr val="192757"/>
              </a:buClr>
              <a:buFont typeface="Wingdings" pitchFamily="2" charset="2"/>
              <a:buChar char="§"/>
              <a:tabLst/>
              <a:defRPr sz="1800" b="0" i="0" kern="1200">
                <a:solidFill>
                  <a:schemeClr val="tx1"/>
                </a:solidFill>
                <a:latin typeface="Arial" charset="0"/>
                <a:ea typeface="Arial" charset="0"/>
                <a:cs typeface="Arial" charset="0"/>
              </a:defRPr>
            </a:lvl4pPr>
            <a:lvl5pPr marL="1828800" indent="-344488" algn="l" defTabSz="685800" rtl="0" eaLnBrk="1" latinLnBrk="0" hangingPunct="1">
              <a:lnSpc>
                <a:spcPct val="90000"/>
              </a:lnSpc>
              <a:spcBef>
                <a:spcPts val="375"/>
              </a:spcBef>
              <a:buClr>
                <a:srgbClr val="192757"/>
              </a:buClr>
              <a:buFont typeface="Wingdings" pitchFamily="2" charset="2"/>
              <a:buChar char="§"/>
              <a:defRPr sz="4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spcBef>
                <a:spcPts val="0"/>
              </a:spcBef>
              <a:spcAft>
                <a:spcPts val="1200"/>
              </a:spcAft>
              <a:buFont typeface="Wingdings" charset="2"/>
              <a:buNone/>
            </a:pPr>
            <a:r>
              <a:rPr lang="en-US" sz="1800" dirty="0">
                <a:solidFill>
                  <a:schemeClr val="tx2"/>
                </a:solidFill>
              </a:rPr>
              <a:t>After logging in, the </a:t>
            </a:r>
            <a:r>
              <a:rPr lang="en-US" sz="1800" b="1" dirty="0">
                <a:solidFill>
                  <a:schemeClr val="tx2"/>
                </a:solidFill>
              </a:rPr>
              <a:t>Search Beneficiary </a:t>
            </a:r>
            <a:r>
              <a:rPr lang="en-US" sz="1800" dirty="0">
                <a:solidFill>
                  <a:schemeClr val="tx2"/>
                </a:solidFill>
              </a:rPr>
              <a:t>screen will display.</a:t>
            </a:r>
          </a:p>
          <a:p>
            <a:pPr marL="0" indent="0">
              <a:spcBef>
                <a:spcPts val="0"/>
              </a:spcBef>
              <a:spcAft>
                <a:spcPts val="1200"/>
              </a:spcAft>
              <a:buNone/>
            </a:pPr>
            <a:r>
              <a:rPr lang="en-US" sz="1800" dirty="0">
                <a:solidFill>
                  <a:schemeClr val="tx2"/>
                </a:solidFill>
              </a:rPr>
              <a:t>Use the top navigation bar to:</a:t>
            </a:r>
          </a:p>
          <a:p>
            <a:pPr>
              <a:spcBef>
                <a:spcPts val="0"/>
              </a:spcBef>
              <a:spcAft>
                <a:spcPts val="1200"/>
              </a:spcAft>
              <a:buFont typeface="Wingdings" panose="05000000000000000000" pitchFamily="2" charset="2"/>
              <a:buChar char="§"/>
            </a:pPr>
            <a:r>
              <a:rPr lang="en-US" sz="1800" b="1" dirty="0">
                <a:solidFill>
                  <a:schemeClr val="tx2"/>
                </a:solidFill>
              </a:rPr>
              <a:t>Search Profile</a:t>
            </a:r>
          </a:p>
          <a:p>
            <a:pPr>
              <a:spcBef>
                <a:spcPts val="0"/>
              </a:spcBef>
              <a:spcAft>
                <a:spcPts val="1200"/>
              </a:spcAft>
              <a:buFont typeface="Wingdings" panose="05000000000000000000" pitchFamily="2" charset="2"/>
              <a:buChar char="§"/>
            </a:pPr>
            <a:r>
              <a:rPr lang="en-US" sz="1800" dirty="0">
                <a:solidFill>
                  <a:schemeClr val="tx2"/>
                </a:solidFill>
              </a:rPr>
              <a:t>Create a </a:t>
            </a:r>
            <a:r>
              <a:rPr lang="en-US" sz="1800" b="1" dirty="0">
                <a:solidFill>
                  <a:schemeClr val="tx2"/>
                </a:solidFill>
              </a:rPr>
              <a:t>New Profile</a:t>
            </a:r>
          </a:p>
          <a:p>
            <a:pPr>
              <a:spcBef>
                <a:spcPts val="0"/>
              </a:spcBef>
              <a:spcAft>
                <a:spcPts val="1200"/>
              </a:spcAft>
              <a:buFont typeface="Wingdings" panose="05000000000000000000" pitchFamily="2" charset="2"/>
              <a:buChar char="§"/>
            </a:pPr>
            <a:r>
              <a:rPr lang="en-US" sz="1800" dirty="0">
                <a:solidFill>
                  <a:schemeClr val="tx2"/>
                </a:solidFill>
              </a:rPr>
              <a:t>Access your </a:t>
            </a:r>
            <a:r>
              <a:rPr lang="en-US" sz="1800" b="1" dirty="0">
                <a:solidFill>
                  <a:schemeClr val="tx2"/>
                </a:solidFill>
              </a:rPr>
              <a:t>Broker Profile</a:t>
            </a:r>
          </a:p>
          <a:p>
            <a:pPr marL="0" indent="0">
              <a:buFont typeface="Wingdings" charset="2"/>
              <a:buNone/>
            </a:pPr>
            <a:endParaRPr lang="en-US" sz="1800" b="1" dirty="0">
              <a:solidFill>
                <a:schemeClr val="tx2"/>
              </a:solidFill>
            </a:endParaRPr>
          </a:p>
        </p:txBody>
      </p:sp>
      <p:sp>
        <p:nvSpPr>
          <p:cNvPr id="9" name="Title 3">
            <a:extLst>
              <a:ext uri="{FF2B5EF4-FFF2-40B4-BE49-F238E27FC236}">
                <a16:creationId xmlns:a16="http://schemas.microsoft.com/office/drawing/2014/main" id="{8976036A-3D66-4486-9601-4D72A92538EE}"/>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Search Beneficiaries</a:t>
            </a:r>
          </a:p>
        </p:txBody>
      </p:sp>
    </p:spTree>
    <p:extLst>
      <p:ext uri="{BB962C8B-B14F-4D97-AF65-F5344CB8AC3E}">
        <p14:creationId xmlns:p14="http://schemas.microsoft.com/office/powerpoint/2010/main" val="273930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A2C951-2203-44B6-9B5B-C72B52EAC803}"/>
              </a:ext>
            </a:extLst>
          </p:cNvPr>
          <p:cNvSpPr txBox="1"/>
          <p:nvPr/>
        </p:nvSpPr>
        <p:spPr>
          <a:xfrm>
            <a:off x="365760" y="1549118"/>
            <a:ext cx="3784942" cy="3477875"/>
          </a:xfrm>
          <a:prstGeom prst="rect">
            <a:avLst/>
          </a:prstGeom>
          <a:noFill/>
        </p:spPr>
        <p:txBody>
          <a:bodyPr wrap="square" rtlCol="0">
            <a:spAutoFit/>
          </a:bodyPr>
          <a:lstStyle/>
          <a:p>
            <a:pPr>
              <a:lnSpc>
                <a:spcPct val="90000"/>
              </a:lnSpc>
              <a:spcAft>
                <a:spcPts val="1200"/>
              </a:spcAft>
            </a:pPr>
            <a:r>
              <a:rPr lang="en-US" sz="1800" dirty="0">
                <a:solidFill>
                  <a:schemeClr val="tx2"/>
                </a:solidFill>
                <a:latin typeface="Arial" panose="020B0604020202020204" pitchFamily="34" charset="0"/>
                <a:cs typeface="Arial" panose="020B0604020202020204" pitchFamily="34" charset="0"/>
              </a:rPr>
              <a:t>View and edit </a:t>
            </a:r>
            <a:r>
              <a:rPr lang="en-US" sz="1800" b="1" dirty="0">
                <a:solidFill>
                  <a:schemeClr val="tx2"/>
                </a:solidFill>
                <a:latin typeface="Arial" panose="020B0604020202020204" pitchFamily="34" charset="0"/>
                <a:cs typeface="Arial" panose="020B0604020202020204" pitchFamily="34" charset="0"/>
              </a:rPr>
              <a:t>your account information </a:t>
            </a:r>
            <a:r>
              <a:rPr lang="en-US" sz="1800" dirty="0">
                <a:solidFill>
                  <a:schemeClr val="tx2"/>
                </a:solidFill>
                <a:latin typeface="Arial" panose="020B0604020202020204" pitchFamily="34" charset="0"/>
                <a:cs typeface="Arial" panose="020B0604020202020204" pitchFamily="34" charset="0"/>
              </a:rPr>
              <a:t>and/or logout of the portal.</a:t>
            </a:r>
          </a:p>
          <a:p>
            <a:pPr>
              <a:lnSpc>
                <a:spcPct val="90000"/>
              </a:lnSpc>
              <a:spcAft>
                <a:spcPts val="1200"/>
              </a:spcAft>
            </a:pPr>
            <a:r>
              <a:rPr lang="en-US" b="1" u="none" strike="noStrike" baseline="0" dirty="0">
                <a:solidFill>
                  <a:schemeClr val="tx2"/>
                </a:solidFill>
                <a:latin typeface="Arial" panose="020B0604020202020204" pitchFamily="34" charset="0"/>
                <a:cs typeface="Arial" panose="020B0604020202020204" pitchFamily="34" charset="0"/>
              </a:rPr>
              <a:t>Username: </a:t>
            </a:r>
            <a:r>
              <a:rPr lang="en-US" u="none" strike="noStrike" baseline="0" dirty="0">
                <a:solidFill>
                  <a:schemeClr val="tx2"/>
                </a:solidFill>
                <a:latin typeface="Arial" panose="020B0604020202020204" pitchFamily="34" charset="0"/>
                <a:cs typeface="Arial" panose="020B0604020202020204" pitchFamily="34" charset="0"/>
              </a:rPr>
              <a:t>this field will </a:t>
            </a:r>
            <a:r>
              <a:rPr lang="en-US" dirty="0">
                <a:solidFill>
                  <a:schemeClr val="tx2"/>
                </a:solidFill>
                <a:latin typeface="Arial" panose="020B0604020202020204" pitchFamily="34" charset="0"/>
                <a:cs typeface="Arial" panose="020B0604020202020204" pitchFamily="34" charset="0"/>
              </a:rPr>
              <a:t>always be your National Producer Number (NPN).</a:t>
            </a:r>
            <a:endParaRPr lang="en-US" sz="1800" u="none" strike="noStrike" baseline="0" dirty="0">
              <a:solidFill>
                <a:schemeClr val="tx2"/>
              </a:solidFill>
              <a:latin typeface="Arial" panose="020B0604020202020204" pitchFamily="34" charset="0"/>
              <a:cs typeface="Arial" panose="020B0604020202020204" pitchFamily="34" charset="0"/>
            </a:endParaRPr>
          </a:p>
          <a:p>
            <a:pPr>
              <a:lnSpc>
                <a:spcPct val="90000"/>
              </a:lnSpc>
              <a:spcAft>
                <a:spcPts val="1200"/>
              </a:spcAft>
            </a:pPr>
            <a:r>
              <a:rPr lang="en-US" sz="1800" b="1" u="none" strike="noStrike" baseline="0" dirty="0">
                <a:solidFill>
                  <a:schemeClr val="tx2"/>
                </a:solidFill>
                <a:latin typeface="Arial" panose="020B0604020202020204" pitchFamily="34" charset="0"/>
                <a:cs typeface="Arial" panose="020B0604020202020204" pitchFamily="34" charset="0"/>
              </a:rPr>
              <a:t>Account Overview:</a:t>
            </a:r>
            <a:r>
              <a:rPr lang="en-US" sz="1800" b="0" u="none" strike="noStrike" baseline="0" dirty="0">
                <a:solidFill>
                  <a:schemeClr val="tx2"/>
                </a:solidFill>
                <a:latin typeface="Arial" panose="020B0604020202020204" pitchFamily="34" charset="0"/>
                <a:cs typeface="Arial" panose="020B0604020202020204" pitchFamily="34" charset="0"/>
              </a:rPr>
              <a:t> Broker demographic overview including username and password.</a:t>
            </a:r>
            <a:endParaRPr lang="en-US" sz="1800" dirty="0">
              <a:solidFill>
                <a:schemeClr val="tx2"/>
              </a:solidFill>
              <a:latin typeface="Arial" panose="020B0604020202020204" pitchFamily="34" charset="0"/>
              <a:cs typeface="Arial" panose="020B0604020202020204" pitchFamily="34" charset="0"/>
            </a:endParaRPr>
          </a:p>
          <a:p>
            <a:pPr>
              <a:lnSpc>
                <a:spcPct val="90000"/>
              </a:lnSpc>
              <a:spcAft>
                <a:spcPts val="1200"/>
              </a:spcAft>
            </a:pPr>
            <a:r>
              <a:rPr lang="en-US" sz="1800" b="1" u="none" strike="noStrike" baseline="0" dirty="0">
                <a:solidFill>
                  <a:schemeClr val="tx2"/>
                </a:solidFill>
                <a:latin typeface="Arial" panose="020B0604020202020204" pitchFamily="34" charset="0"/>
                <a:cs typeface="Arial" panose="020B0604020202020204" pitchFamily="34" charset="0"/>
              </a:rPr>
              <a:t>Logout </a:t>
            </a:r>
            <a:r>
              <a:rPr lang="en-US" sz="1800" u="none" strike="noStrike" baseline="0" dirty="0">
                <a:solidFill>
                  <a:schemeClr val="tx2"/>
                </a:solidFill>
                <a:latin typeface="Arial" panose="020B0604020202020204" pitchFamily="34" charset="0"/>
                <a:cs typeface="Arial" panose="020B0604020202020204" pitchFamily="34" charset="0"/>
              </a:rPr>
              <a:t>of the portal</a:t>
            </a:r>
          </a:p>
          <a:p>
            <a:endParaRPr lang="en-US" sz="1800" dirty="0">
              <a:solidFill>
                <a:schemeClr val="tx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12D912E-1BAB-4C54-852E-DE15C839FFE0}"/>
              </a:ext>
            </a:extLst>
          </p:cNvPr>
          <p:cNvPicPr>
            <a:picLocks noChangeAspect="1"/>
          </p:cNvPicPr>
          <p:nvPr/>
        </p:nvPicPr>
        <p:blipFill>
          <a:blip r:embed="rId3"/>
          <a:stretch>
            <a:fillRect/>
          </a:stretch>
        </p:blipFill>
        <p:spPr>
          <a:xfrm>
            <a:off x="4304145" y="106621"/>
            <a:ext cx="4839855" cy="5931891"/>
          </a:xfrm>
          <a:prstGeom prst="rect">
            <a:avLst/>
          </a:prstGeom>
          <a:ln w="3175">
            <a:solidFill>
              <a:schemeClr val="tx1"/>
            </a:solidFill>
          </a:ln>
        </p:spPr>
      </p:pic>
      <p:sp>
        <p:nvSpPr>
          <p:cNvPr id="10" name="Rectangle 9">
            <a:extLst>
              <a:ext uri="{FF2B5EF4-FFF2-40B4-BE49-F238E27FC236}">
                <a16:creationId xmlns:a16="http://schemas.microsoft.com/office/drawing/2014/main" id="{D77DDA7E-8279-4691-B717-75BCBAB76726}"/>
              </a:ext>
            </a:extLst>
          </p:cNvPr>
          <p:cNvSpPr/>
          <p:nvPr/>
        </p:nvSpPr>
        <p:spPr>
          <a:xfrm>
            <a:off x="7689463" y="369718"/>
            <a:ext cx="1454537" cy="65551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F2372006-4467-4E63-B841-94D42E19D534}"/>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Top Navigation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Broker Profile</a:t>
            </a:r>
          </a:p>
        </p:txBody>
      </p:sp>
    </p:spTree>
    <p:extLst>
      <p:ext uri="{BB962C8B-B14F-4D97-AF65-F5344CB8AC3E}">
        <p14:creationId xmlns:p14="http://schemas.microsoft.com/office/powerpoint/2010/main" val="325271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C2AF12-BF05-4BCE-8EE9-1E5B863E9057}"/>
              </a:ext>
            </a:extLst>
          </p:cNvPr>
          <p:cNvSpPr>
            <a:spLocks noGrp="1"/>
          </p:cNvSpPr>
          <p:nvPr>
            <p:ph sz="quarter" idx="10"/>
          </p:nvPr>
        </p:nvSpPr>
        <p:spPr>
          <a:xfrm>
            <a:off x="365760" y="2438405"/>
            <a:ext cx="4057532" cy="3435926"/>
          </a:xfrm>
        </p:spPr>
        <p:txBody>
          <a:bodyPr>
            <a:normAutofit fontScale="25000" lnSpcReduction="20000"/>
          </a:bodyPr>
          <a:lstStyle/>
          <a:p>
            <a:pPr marL="0" indent="0">
              <a:lnSpc>
                <a:spcPct val="110000"/>
              </a:lnSpc>
              <a:spcBef>
                <a:spcPts val="0"/>
              </a:spcBef>
              <a:spcAft>
                <a:spcPts val="1200"/>
              </a:spcAft>
              <a:buNone/>
            </a:pPr>
            <a:r>
              <a:rPr lang="en-US" sz="7200" dirty="0">
                <a:solidFill>
                  <a:schemeClr val="tx2"/>
                </a:solidFill>
                <a:latin typeface="Arial" panose="020B0604020202020204" pitchFamily="34" charset="0"/>
                <a:ea typeface="+mn-ea"/>
                <a:cs typeface="Arial" panose="020B0604020202020204" pitchFamily="34" charset="0"/>
              </a:rPr>
              <a:t>To search for a beneficiary:</a:t>
            </a:r>
          </a:p>
          <a:p>
            <a:pPr marL="342900">
              <a:lnSpc>
                <a:spcPct val="110000"/>
              </a:lnSpc>
              <a:spcBef>
                <a:spcPts val="0"/>
              </a:spcBef>
              <a:spcAft>
                <a:spcPts val="1200"/>
              </a:spcAft>
              <a:buFont typeface="+mj-lt"/>
              <a:buAutoNum type="arabicPeriod"/>
            </a:pPr>
            <a:r>
              <a:rPr lang="en-US" sz="7200" dirty="0">
                <a:solidFill>
                  <a:schemeClr val="tx2"/>
                </a:solidFill>
                <a:latin typeface="Arial" panose="020B0604020202020204" pitchFamily="34" charset="0"/>
                <a:cs typeface="Arial" panose="020B0604020202020204" pitchFamily="34" charset="0"/>
              </a:rPr>
              <a:t>Enter search parameters</a:t>
            </a:r>
          </a:p>
          <a:p>
            <a:pPr marL="342900">
              <a:lnSpc>
                <a:spcPct val="110000"/>
              </a:lnSpc>
              <a:spcBef>
                <a:spcPts val="0"/>
              </a:spcBef>
              <a:spcAft>
                <a:spcPts val="1200"/>
              </a:spcAft>
              <a:buFont typeface="+mj-lt"/>
              <a:buAutoNum type="arabicPeriod"/>
            </a:pPr>
            <a:r>
              <a:rPr lang="en-US" sz="7200" dirty="0">
                <a:solidFill>
                  <a:schemeClr val="tx2"/>
                </a:solidFill>
                <a:latin typeface="Arial" panose="020B0604020202020204" pitchFamily="34" charset="0"/>
                <a:cs typeface="Arial" panose="020B0604020202020204" pitchFamily="34" charset="0"/>
              </a:rPr>
              <a:t>Click </a:t>
            </a:r>
            <a:r>
              <a:rPr lang="en-US" sz="7200" b="1" dirty="0">
                <a:solidFill>
                  <a:schemeClr val="tx2"/>
                </a:solidFill>
                <a:latin typeface="Arial" panose="020B0604020202020204" pitchFamily="34" charset="0"/>
                <a:cs typeface="Arial" panose="020B0604020202020204" pitchFamily="34" charset="0"/>
              </a:rPr>
              <a:t>Search profiles</a:t>
            </a:r>
            <a:endParaRPr lang="en-US" sz="7200" dirty="0">
              <a:solidFill>
                <a:schemeClr val="tx2"/>
              </a:solidFill>
              <a:latin typeface="Arial" panose="020B0604020202020204" pitchFamily="34" charset="0"/>
              <a:ea typeface="+mn-ea"/>
              <a:cs typeface="Arial" panose="020B0604020202020204" pitchFamily="34" charset="0"/>
            </a:endParaRPr>
          </a:p>
          <a:p>
            <a:pPr marL="285750" indent="-285750">
              <a:lnSpc>
                <a:spcPct val="110000"/>
              </a:lnSpc>
              <a:spcBef>
                <a:spcPts val="0"/>
              </a:spcBef>
              <a:spcAft>
                <a:spcPts val="1200"/>
              </a:spcAft>
              <a:buFont typeface="Wingdings" panose="05000000000000000000" pitchFamily="2" charset="2"/>
              <a:buChar char="§"/>
            </a:pPr>
            <a:r>
              <a:rPr lang="en-US" sz="5600" b="1" dirty="0">
                <a:solidFill>
                  <a:schemeClr val="tx2"/>
                </a:solidFill>
                <a:latin typeface="Arial" panose="020B0604020202020204" pitchFamily="34" charset="0"/>
                <a:ea typeface="+mn-ea"/>
                <a:cs typeface="Arial" panose="020B0604020202020204" pitchFamily="34" charset="0"/>
              </a:rPr>
              <a:t>Registrant</a:t>
            </a:r>
            <a:r>
              <a:rPr lang="en-US" sz="5600" dirty="0">
                <a:solidFill>
                  <a:schemeClr val="tx2"/>
                </a:solidFill>
                <a:latin typeface="Arial" panose="020B0604020202020204" pitchFamily="34" charset="0"/>
                <a:ea typeface="+mn-ea"/>
                <a:cs typeface="Arial" panose="020B0604020202020204" pitchFamily="34" charset="0"/>
              </a:rPr>
              <a:t> status indicates a beneficiary who has not started an enrollment application. </a:t>
            </a:r>
          </a:p>
          <a:p>
            <a:pPr marL="285750" indent="-285750">
              <a:lnSpc>
                <a:spcPct val="110000"/>
              </a:lnSpc>
              <a:spcBef>
                <a:spcPts val="0"/>
              </a:spcBef>
              <a:spcAft>
                <a:spcPts val="1200"/>
              </a:spcAft>
              <a:buFont typeface="Wingdings" panose="05000000000000000000" pitchFamily="2" charset="2"/>
              <a:buChar char="§"/>
            </a:pPr>
            <a:r>
              <a:rPr lang="en-US" sz="5600" b="1" dirty="0">
                <a:solidFill>
                  <a:schemeClr val="tx2"/>
                </a:solidFill>
                <a:latin typeface="Arial" panose="020B0604020202020204" pitchFamily="34" charset="0"/>
                <a:ea typeface="+mn-ea"/>
                <a:cs typeface="Arial" panose="020B0604020202020204" pitchFamily="34" charset="0"/>
              </a:rPr>
              <a:t>Applicant</a:t>
            </a:r>
            <a:r>
              <a:rPr lang="en-US" sz="5600" dirty="0">
                <a:solidFill>
                  <a:schemeClr val="tx2"/>
                </a:solidFill>
                <a:latin typeface="Arial" panose="020B0604020202020204" pitchFamily="34" charset="0"/>
                <a:ea typeface="+mn-ea"/>
                <a:cs typeface="Arial" panose="020B0604020202020204" pitchFamily="34" charset="0"/>
              </a:rPr>
              <a:t> status indicates a beneficiary who has either started or completed an enrollment application	</a:t>
            </a:r>
          </a:p>
          <a:p>
            <a:pPr marL="285750" indent="-285750">
              <a:lnSpc>
                <a:spcPct val="110000"/>
              </a:lnSpc>
              <a:spcBef>
                <a:spcPts val="0"/>
              </a:spcBef>
              <a:spcAft>
                <a:spcPts val="1200"/>
              </a:spcAft>
              <a:buFont typeface="Wingdings" panose="05000000000000000000" pitchFamily="2" charset="2"/>
              <a:buChar char="§"/>
            </a:pPr>
            <a:r>
              <a:rPr lang="en-US" sz="5600" dirty="0">
                <a:solidFill>
                  <a:schemeClr val="tx2"/>
                </a:solidFill>
                <a:latin typeface="Arial" panose="020B0604020202020204" pitchFamily="34" charset="0"/>
                <a:ea typeface="+mn-ea"/>
                <a:cs typeface="Arial" panose="020B0604020202020204" pitchFamily="34" charset="0"/>
              </a:rPr>
              <a:t>If </a:t>
            </a:r>
            <a:r>
              <a:rPr lang="en-US" sz="5600" b="1" dirty="0">
                <a:solidFill>
                  <a:schemeClr val="tx2"/>
                </a:solidFill>
                <a:latin typeface="Arial" panose="020B0604020202020204" pitchFamily="34" charset="0"/>
                <a:ea typeface="+mn-ea"/>
                <a:cs typeface="Arial" panose="020B0604020202020204" pitchFamily="34" charset="0"/>
              </a:rPr>
              <a:t>no search results </a:t>
            </a:r>
            <a:r>
              <a:rPr lang="en-US" sz="5600" dirty="0">
                <a:solidFill>
                  <a:schemeClr val="tx2"/>
                </a:solidFill>
                <a:latin typeface="Arial" panose="020B0604020202020204" pitchFamily="34" charset="0"/>
                <a:ea typeface="+mn-ea"/>
                <a:cs typeface="Arial" panose="020B0604020202020204" pitchFamily="34" charset="0"/>
              </a:rPr>
              <a:t>are found, create a new profile and the search criteria that was entered will be automatically pre-filled into the New Profile.</a:t>
            </a:r>
          </a:p>
          <a:p>
            <a:pPr marL="0" indent="0">
              <a:lnSpc>
                <a:spcPct val="120000"/>
              </a:lnSpc>
              <a:buNone/>
            </a:pPr>
            <a:endParaRPr lang="en-US" sz="2100" dirty="0">
              <a:solidFill>
                <a:schemeClr val="tx2"/>
              </a:solidFill>
              <a:latin typeface="Arial" panose="020B0604020202020204" pitchFamily="34" charset="0"/>
              <a:ea typeface="+mn-ea"/>
              <a:cs typeface="Arial" panose="020B0604020202020204" pitchFamily="34" charset="0"/>
            </a:endParaRPr>
          </a:p>
          <a:p>
            <a:endParaRPr lang="en-US" sz="2300" dirty="0">
              <a:solidFill>
                <a:schemeClr val="tx2"/>
              </a:solidFill>
              <a:latin typeface="Arial" panose="020B0604020202020204" pitchFamily="34" charset="0"/>
              <a:cs typeface="Arial" panose="020B0604020202020204" pitchFamily="34" charset="0"/>
            </a:endParaRPr>
          </a:p>
          <a:p>
            <a:endParaRPr lang="en-US" sz="2300" dirty="0">
              <a:solidFill>
                <a:schemeClr val="tx2"/>
              </a:solidFill>
              <a:latin typeface="Arial" panose="020B0604020202020204" pitchFamily="34" charset="0"/>
              <a:cs typeface="Arial" panose="020B0604020202020204" pitchFamily="34" charset="0"/>
            </a:endParaRPr>
          </a:p>
          <a:p>
            <a:pPr marL="0" indent="0">
              <a:buNone/>
            </a:pPr>
            <a:endParaRPr lang="en-US" sz="1800" b="0" i="0" u="none" strike="noStrike" baseline="0" dirty="0">
              <a:solidFill>
                <a:schemeClr val="tx2"/>
              </a:solidFill>
              <a:latin typeface="Arial" panose="020B0604020202020204" pitchFamily="34" charset="0"/>
              <a:cs typeface="Arial" panose="020B0604020202020204" pitchFamily="34" charset="0"/>
            </a:endParaRPr>
          </a:p>
          <a:p>
            <a:pPr marL="0" indent="0">
              <a:buNone/>
            </a:pPr>
            <a:r>
              <a:rPr lang="en-US" sz="1800" b="0" i="0" u="none" strike="noStrike" baseline="0" dirty="0">
                <a:solidFill>
                  <a:schemeClr val="tx2"/>
                </a:solidFill>
                <a:latin typeface="Arial" panose="020B0604020202020204" pitchFamily="34" charset="0"/>
                <a:cs typeface="Arial" panose="020B0604020202020204" pitchFamily="34" charset="0"/>
              </a:rPr>
              <a:t>	</a:t>
            </a:r>
          </a:p>
          <a:p>
            <a:endParaRPr lang="en-US" sz="1600" b="1" dirty="0">
              <a:solidFill>
                <a:schemeClr val="tx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96E2F16-8401-4540-A1D9-0B282C37F787}"/>
              </a:ext>
            </a:extLst>
          </p:cNvPr>
          <p:cNvPicPr>
            <a:picLocks noChangeAspect="1"/>
          </p:cNvPicPr>
          <p:nvPr/>
        </p:nvPicPr>
        <p:blipFill>
          <a:blip r:embed="rId2"/>
          <a:stretch>
            <a:fillRect/>
          </a:stretch>
        </p:blipFill>
        <p:spPr>
          <a:xfrm>
            <a:off x="4627002" y="2683765"/>
            <a:ext cx="4525226" cy="3301397"/>
          </a:xfrm>
          <a:prstGeom prst="rect">
            <a:avLst/>
          </a:prstGeom>
          <a:ln w="3175">
            <a:solidFill>
              <a:srgbClr val="192756"/>
            </a:solidFill>
          </a:ln>
        </p:spPr>
      </p:pic>
      <p:sp>
        <p:nvSpPr>
          <p:cNvPr id="5" name="Rectangle 4">
            <a:extLst>
              <a:ext uri="{FF2B5EF4-FFF2-40B4-BE49-F238E27FC236}">
                <a16:creationId xmlns:a16="http://schemas.microsoft.com/office/drawing/2014/main" id="{4C333DFD-F463-4659-9091-3B8D36AC623C}"/>
              </a:ext>
            </a:extLst>
          </p:cNvPr>
          <p:cNvSpPr/>
          <p:nvPr/>
        </p:nvSpPr>
        <p:spPr>
          <a:xfrm>
            <a:off x="8218229" y="5358066"/>
            <a:ext cx="789963" cy="35169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2C4EE2D-7CA9-4AAF-99E3-DB4AB5AD440F}"/>
              </a:ext>
            </a:extLst>
          </p:cNvPr>
          <p:cNvSpPr/>
          <p:nvPr/>
        </p:nvSpPr>
        <p:spPr>
          <a:xfrm>
            <a:off x="6981825" y="2794578"/>
            <a:ext cx="767484" cy="29960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4CB1C0B-1A8C-4252-8E88-247D5AA31E06}"/>
              </a:ext>
            </a:extLst>
          </p:cNvPr>
          <p:cNvSpPr txBox="1"/>
          <p:nvPr/>
        </p:nvSpPr>
        <p:spPr>
          <a:xfrm>
            <a:off x="370438" y="1563274"/>
            <a:ext cx="8513127" cy="840230"/>
          </a:xfrm>
          <a:prstGeom prst="rect">
            <a:avLst/>
          </a:prstGeom>
          <a:noFill/>
        </p:spPr>
        <p:txBody>
          <a:bodyPr wrap="square" rtlCol="0">
            <a:spAutoFit/>
          </a:bodyPr>
          <a:lstStyle/>
          <a:p>
            <a:pPr>
              <a:lnSpc>
                <a:spcPct val="90000"/>
              </a:lnSpc>
              <a:spcAft>
                <a:spcPts val="1200"/>
              </a:spcAft>
            </a:pPr>
            <a:r>
              <a:rPr lang="en-US" sz="1800" dirty="0">
                <a:solidFill>
                  <a:schemeClr val="tx2"/>
                </a:solidFill>
                <a:latin typeface="Arial" panose="020B0604020202020204" pitchFamily="34" charset="0"/>
                <a:cs typeface="Arial" panose="020B0604020202020204" pitchFamily="34" charset="0"/>
              </a:rPr>
              <a:t>Search for an </a:t>
            </a:r>
            <a:r>
              <a:rPr lang="en-US" sz="1800" b="1" dirty="0">
                <a:solidFill>
                  <a:schemeClr val="tx2"/>
                </a:solidFill>
                <a:latin typeface="Arial" panose="020B0604020202020204" pitchFamily="34" charset="0"/>
                <a:cs typeface="Arial" panose="020B0604020202020204" pitchFamily="34" charset="0"/>
              </a:rPr>
              <a:t>existing beneficiary profile </a:t>
            </a:r>
            <a:r>
              <a:rPr lang="en-US" sz="1800" dirty="0">
                <a:solidFill>
                  <a:schemeClr val="tx2"/>
                </a:solidFill>
                <a:latin typeface="Arial" panose="020B0604020202020204" pitchFamily="34" charset="0"/>
                <a:cs typeface="Arial" panose="020B0604020202020204" pitchFamily="34" charset="0"/>
              </a:rPr>
              <a:t>in the system. If a beneficiary profile exists, clicking this option will enable you to access the beneficiary's saved information, including any enrollments in progress. </a:t>
            </a:r>
          </a:p>
        </p:txBody>
      </p:sp>
      <p:sp>
        <p:nvSpPr>
          <p:cNvPr id="10" name="Title 3">
            <a:extLst>
              <a:ext uri="{FF2B5EF4-FFF2-40B4-BE49-F238E27FC236}">
                <a16:creationId xmlns:a16="http://schemas.microsoft.com/office/drawing/2014/main" id="{BE493F57-7DCB-404B-A6B7-486B7A0C4E00}"/>
              </a:ext>
            </a:extLst>
          </p:cNvPr>
          <p:cNvSpPr>
            <a:spLocks noGrp="1"/>
          </p:cNvSpPr>
          <p:nvPr>
            <p:ph type="title"/>
          </p:nvPr>
        </p:nvSpPr>
        <p:spPr>
          <a:xfrm>
            <a:off x="365760" y="365760"/>
            <a:ext cx="8412480" cy="566207"/>
          </a:xfrm>
        </p:spPr>
        <p:txBody>
          <a:bodyPr lIns="0" tIns="0" rIns="0" bIns="0" anchor="t" anchorCtr="0">
            <a:noAutofit/>
          </a:bodyPr>
          <a:lstStyle/>
          <a:p>
            <a:pPr algn="l"/>
            <a:r>
              <a:rPr lang="en-US" dirty="0">
                <a:latin typeface="Arial" panose="020B0604020202020204" pitchFamily="34" charset="0"/>
                <a:cs typeface="Arial" panose="020B0604020202020204" pitchFamily="34" charset="0"/>
              </a:rPr>
              <a:t>Top Navigation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Search Profile</a:t>
            </a:r>
          </a:p>
        </p:txBody>
      </p:sp>
    </p:spTree>
    <p:extLst>
      <p:ext uri="{BB962C8B-B14F-4D97-AF65-F5344CB8AC3E}">
        <p14:creationId xmlns:p14="http://schemas.microsoft.com/office/powerpoint/2010/main" val="2160218103"/>
      </p:ext>
    </p:extLst>
  </p:cSld>
  <p:clrMapOvr>
    <a:masterClrMapping/>
  </p:clrMapOvr>
</p:sld>
</file>

<file path=ppt/theme/theme1.xml><?xml version="1.0" encoding="utf-8"?>
<a:theme xmlns:a="http://schemas.openxmlformats.org/drawingml/2006/main" name="HFHP19-002_New Powerpoint Template_HFHP and AdventHealth">
  <a:themeElements>
    <a:clrScheme name="Custom 16">
      <a:dk1>
        <a:srgbClr val="000000"/>
      </a:dk1>
      <a:lt1>
        <a:srgbClr val="FFFFFF"/>
      </a:lt1>
      <a:dk2>
        <a:srgbClr val="192757"/>
      </a:dk2>
      <a:lt2>
        <a:srgbClr val="E7E6E6"/>
      </a:lt2>
      <a:accent1>
        <a:srgbClr val="192756"/>
      </a:accent1>
      <a:accent2>
        <a:srgbClr val="3D7CBC"/>
      </a:accent2>
      <a:accent3>
        <a:srgbClr val="C8C9C8"/>
      </a:accent3>
      <a:accent4>
        <a:srgbClr val="D9E6F3"/>
      </a:accent4>
      <a:accent5>
        <a:srgbClr val="286096"/>
      </a:accent5>
      <a:accent6>
        <a:srgbClr val="3E3F3E"/>
      </a:accent6>
      <a:hlink>
        <a:srgbClr val="2D5D8D"/>
      </a:hlink>
      <a:folHlink>
        <a:srgbClr val="8D284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1D394F0-82FE-BA4C-843C-5D6DE7EE6B3D}" vid="{71E87D9A-3834-EF46-BF0C-9E160265AD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Dual Logo Powerpoint Template</Template>
  <TotalTime>17414</TotalTime>
  <Words>2104</Words>
  <Application>Microsoft Office PowerPoint</Application>
  <PresentationFormat>On-screen Show (4:3)</PresentationFormat>
  <Paragraphs>233</Paragraphs>
  <Slides>38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Corbel</vt:lpstr>
      <vt:lpstr>Wingdings</vt:lpstr>
      <vt:lpstr>HFHP19-002_New Powerpoint Template_HFHP and AdventHealth</vt:lpstr>
      <vt:lpstr>PowerPoint Presentation</vt:lpstr>
      <vt:lpstr>Module Description</vt:lpstr>
      <vt:lpstr>Interactive Table of Contents</vt:lpstr>
      <vt:lpstr>Locating the  Medicare Enrollment Portal</vt:lpstr>
      <vt:lpstr>Medicare Enrollment Portal Login</vt:lpstr>
      <vt:lpstr>Initial Login, Reset, Forgot Password</vt:lpstr>
      <vt:lpstr>Search Beneficiaries</vt:lpstr>
      <vt:lpstr>Top Navigation Broker Profile</vt:lpstr>
      <vt:lpstr>Top Navigation Search Profile</vt:lpstr>
      <vt:lpstr>Top Navigation Beneficiary</vt:lpstr>
      <vt:lpstr>Top Navigation New Profile</vt:lpstr>
      <vt:lpstr>Profile Notes</vt:lpstr>
      <vt:lpstr>Profile Tasks</vt:lpstr>
      <vt:lpstr>Scope of Appointment</vt:lpstr>
      <vt:lpstr>Scope of Appointments Sent to the Beneficiary</vt:lpstr>
      <vt:lpstr>Scope of Appointment Received by the Beneficiary</vt:lpstr>
      <vt:lpstr>Scope of Appointment  Completed by the Beneficiary</vt:lpstr>
      <vt:lpstr>Agent Completion of the  Scope of Appointment</vt:lpstr>
      <vt:lpstr>Agent Completion of the  Scope of Appointment</vt:lpstr>
      <vt:lpstr>Uploading a Scope of Appointment</vt:lpstr>
      <vt:lpstr>Getting Started</vt:lpstr>
      <vt:lpstr>Getting Started</vt:lpstr>
      <vt:lpstr>Getting Started - Health</vt:lpstr>
      <vt:lpstr>Getting Started - Prescriptions</vt:lpstr>
      <vt:lpstr>Getting Started - Pharmacy</vt:lpstr>
      <vt:lpstr>Plans</vt:lpstr>
      <vt:lpstr>Compare Plans</vt:lpstr>
      <vt:lpstr>Send a Quote to the Beneficiary</vt:lpstr>
      <vt:lpstr>Send a Quote to the Beneficiary</vt:lpstr>
      <vt:lpstr>Quote Authorization and Summary</vt:lpstr>
      <vt:lpstr>Start Enrollment Add to Cart</vt:lpstr>
      <vt:lpstr>Start Enrollment Add to Cart</vt:lpstr>
      <vt:lpstr>Enroll a Beneficiary</vt:lpstr>
      <vt:lpstr>Enroll a Beneficiary</vt:lpstr>
      <vt:lpstr>Enrollment History</vt:lpstr>
      <vt:lpstr>Enrollment History</vt:lpstr>
      <vt:lpstr>Helpful Contacts</vt:lpstr>
      <vt:lpstr>PowerPoint Presentation</vt:lpstr>
    </vt:vector>
  </TitlesOfParts>
  <Company>Health-First,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Enrollment Portal</dc:title>
  <dc:creator>Cole,Jennifer Andria</dc:creator>
  <cp:lastModifiedBy>Cole, Jennifer</cp:lastModifiedBy>
  <cp:revision>323</cp:revision>
  <dcterms:created xsi:type="dcterms:W3CDTF">2020-02-17T18:11:54Z</dcterms:created>
  <dcterms:modified xsi:type="dcterms:W3CDTF">2021-10-18T15:17:09Z</dcterms:modified>
</cp:coreProperties>
</file>